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65" r:id="rId4"/>
    <p:sldId id="256" r:id="rId5"/>
    <p:sldId id="266" r:id="rId6"/>
    <p:sldId id="259" r:id="rId7"/>
    <p:sldId id="267" r:id="rId8"/>
    <p:sldId id="260" r:id="rId9"/>
    <p:sldId id="268" r:id="rId10"/>
    <p:sldId id="261" r:id="rId11"/>
    <p:sldId id="262" r:id="rId12"/>
    <p:sldId id="269" r:id="rId13"/>
    <p:sldId id="257" r:id="rId14"/>
    <p:sldId id="270" r:id="rId15"/>
    <p:sldId id="263" r:id="rId16"/>
    <p:sldId id="271" r:id="rId17"/>
    <p:sldId id="273" r:id="rId18"/>
    <p:sldId id="272" r:id="rId19"/>
    <p:sldId id="25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 autoAdjust="0"/>
  </p:normalViewPr>
  <p:slideViewPr>
    <p:cSldViewPr>
      <p:cViewPr>
        <p:scale>
          <a:sx n="96" d="100"/>
          <a:sy n="96" d="100"/>
        </p:scale>
        <p:origin x="-41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4896-0826-41EB-AD37-5707BBAEADD4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E6E0-47E0-4016-92B8-C73F5B2E0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C12A-1E7A-4ED2-B04A-2AACE3903A81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75A1-0CEA-48BA-9C4A-8C5ADE995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7C15-EB53-42E5-8F7E-2CCE45CCE88D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FF2F-A455-466B-95F0-D25C4256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3618-C9EE-4FD4-A5C2-4115D5781142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556C-A718-44A0-97C7-091208897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7B0B-AED8-4BB9-A585-AC41F49E0A12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6DF9-983A-4FF2-AE0E-C74C6FE18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A647-4D50-42E4-B0B4-8642335CDDC5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81EB-9E78-4F48-8592-0A397F1E8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967E-8CB8-49E3-ACA7-40865E90F9B3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EF32-1C52-4CF6-A3F4-F4CE64473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42B0-AD01-47E2-AD47-31458C33FECF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7A5C-DD0F-4A73-94C6-8F16A7D00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E003-BF15-4B81-BF3D-6EEA05F3FA95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268D-D369-4F7F-BEFF-A3B3FD5A0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BD80-DAD8-440E-B9B6-6FA17CBC6103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1081-53E7-44DC-A0E3-99DABE6F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DA0F-4C66-4EB5-BE1E-FCF5A13177CD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75CE-B342-4CBA-872E-EEE97923F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B5FBA5-010D-40DB-BC1D-F47A3FFA8756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CF9A62-45A5-42B0-9858-838154A9F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475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703" eaLnBrk="1" hangingPunct="1">
              <a:defRPr/>
            </a:pPr>
            <a:endParaRPr lang="ru-RU" sz="39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0163" y="112713"/>
            <a:ext cx="1668462" cy="1516062"/>
            <a:chOff x="373" y="1752"/>
            <a:chExt cx="1786" cy="1460"/>
          </a:xfrm>
        </p:grpSpPr>
        <p:sp>
          <p:nvSpPr>
            <p:cNvPr id="1036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5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2 h 196"/>
                <a:gd name="T2" fmla="*/ 1 w 84"/>
                <a:gd name="T3" fmla="*/ 0 h 196"/>
                <a:gd name="T4" fmla="*/ 1 w 84"/>
                <a:gd name="T5" fmla="*/ 2 h 196"/>
                <a:gd name="T6" fmla="*/ 1 w 84"/>
                <a:gd name="T7" fmla="*/ 2 h 196"/>
                <a:gd name="T8" fmla="*/ 1 w 84"/>
                <a:gd name="T9" fmla="*/ 2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51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4" tIns="24202" rIns="48404" bIns="24202">
              <a:spAutoFit/>
            </a:bodyPr>
            <a:lstStyle/>
            <a:p>
              <a:pPr defTabSz="561975"/>
              <a:endParaRPr lang="ru-RU" sz="1400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53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54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48404" tIns="24202" rIns="48404" bIns="24202">
              <a:spAutoFit/>
            </a:bodyPr>
            <a:lstStyle/>
            <a:p>
              <a:endParaRPr lang="ru-RU"/>
            </a:p>
          </p:txBody>
        </p:sp>
        <p:sp>
          <p:nvSpPr>
            <p:cNvPr id="1055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4" tIns="24202" rIns="48404" bIns="24202">
              <a:spAutoFit/>
            </a:bodyPr>
            <a:lstStyle/>
            <a:p>
              <a:pPr defTabSz="561975"/>
              <a:endParaRPr lang="ru-RU" sz="1400"/>
            </a:p>
          </p:txBody>
        </p:sp>
      </p:grp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17" tIns="45709" rIns="91417" bIns="45709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17" tIns="45709" rIns="91417" bIns="45709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17" tIns="45709" rIns="91417" bIns="45709" anchor="ctr"/>
            <a:lstStyle/>
            <a:p>
              <a:pPr defTabSz="649288"/>
              <a:endParaRPr lang="ru-RU" sz="1300">
                <a:latin typeface="Tahoma" pitchFamily="34" charset="0"/>
              </a:endParaRPr>
            </a:p>
          </p:txBody>
        </p:sp>
      </p:grpSp>
      <p:graphicFrame>
        <p:nvGraphicFramePr>
          <p:cNvPr id="64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6150" y="0"/>
          <a:ext cx="577850" cy="828675"/>
        </p:xfrm>
        <a:graphic>
          <a:graphicData uri="http://schemas.openxmlformats.org/presentationml/2006/ole">
            <p:oleObj spid="_x0000_s1026" name="CorelDRAW" r:id="rId3" imgW="810360" imgH="951480" progId="">
              <p:embed/>
            </p:oleObj>
          </a:graphicData>
        </a:graphic>
      </p:graphicFrame>
      <p:graphicFrame>
        <p:nvGraphicFramePr>
          <p:cNvPr id="65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038" y="190500"/>
          <a:ext cx="255587" cy="285750"/>
        </p:xfrm>
        <a:graphic>
          <a:graphicData uri="http://schemas.openxmlformats.org/presentationml/2006/ole">
            <p:oleObj spid="_x0000_s1027" name="CorelDRAW" r:id="rId4" imgW="810360" imgH="951480" progId="">
              <p:embed/>
            </p:oleObj>
          </a:graphicData>
        </a:graphic>
      </p:graphicFrame>
      <p:pic>
        <p:nvPicPr>
          <p:cNvPr id="1031" name="Picture 2" descr="заставка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355600" y="2554288"/>
            <a:ext cx="85328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74" tIns="32637" rIns="65274" bIns="32637">
            <a:spAutoFit/>
          </a:bodyPr>
          <a:lstStyle/>
          <a:p>
            <a:pPr algn="ctr" defTabSz="913617">
              <a:defRPr/>
            </a:pPr>
            <a:endParaRPr lang="ru-RU" sz="31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913617">
              <a:defRPr/>
            </a:pP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ПАСПОРТ ТЕРРИТОРИИ</a:t>
            </a:r>
          </a:p>
          <a:p>
            <a:pPr algn="ctr" defTabSz="913617">
              <a:defRPr/>
            </a:pPr>
            <a:r>
              <a:rPr lang="en-US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ПОСЕЛКА ЗИМОВКА</a:t>
            </a:r>
          </a:p>
          <a:p>
            <a:pPr algn="ctr" defTabSz="913617">
              <a:defRPr/>
            </a:pPr>
            <a:r>
              <a:rPr lang="ru-RU" sz="3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ВОЗДВИЖЕНСКОГО </a:t>
            </a: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СЕЛЬСОВЕТА</a:t>
            </a:r>
          </a:p>
          <a:p>
            <a:pPr algn="ctr" defTabSz="913617">
              <a:defRPr/>
            </a:pPr>
            <a:r>
              <a:rPr lang="ru-RU" sz="31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ЧУЛЫМСКОГО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5122" name="Документ" r:id="rId3" imgW="6730443" imgH="6972322" progId="Word.Document.8">
              <p:embed/>
            </p:oleObj>
          </a:graphicData>
        </a:graphic>
      </p:graphicFrame>
      <p:sp>
        <p:nvSpPr>
          <p:cNvPr id="5123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4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5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6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7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8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9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30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31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32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228600" y="0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ПАСПОРТ ТЕРРИТОРИИ СЕЛЬСКОГО ПОСЕЛЕНИЯ</a:t>
            </a:r>
          </a:p>
          <a:p>
            <a:r>
              <a:rPr lang="ru-RU" sz="1400"/>
              <a:t>Карта населенного пункта</a:t>
            </a:r>
          </a:p>
          <a:p>
            <a:r>
              <a:rPr lang="ru-RU" sz="1400"/>
              <a:t>на территории села Зимовка Воздвиженского муниципального района</a:t>
            </a:r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6248400" y="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Приложение</a:t>
            </a:r>
          </a:p>
          <a:p>
            <a:r>
              <a:rPr lang="ru-RU" sz="1400"/>
              <a:t>К письму ГУ МЧС России по Новосибирской области</a:t>
            </a:r>
          </a:p>
          <a:p>
            <a:r>
              <a:rPr lang="ru-RU" sz="1400"/>
              <a:t> от </a:t>
            </a:r>
            <a:r>
              <a:rPr lang="ru-RU" sz="1400" u="sng"/>
              <a:t>07.10.2010</a:t>
            </a:r>
            <a:r>
              <a:rPr lang="ru-RU" sz="1400"/>
              <a:t> № </a:t>
            </a:r>
            <a:r>
              <a:rPr lang="ru-RU" sz="1400" u="sng"/>
              <a:t>6008-4-3-10</a:t>
            </a:r>
          </a:p>
        </p:txBody>
      </p:sp>
      <p:sp>
        <p:nvSpPr>
          <p:cNvPr id="5135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5136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5162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163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137" name="Полилиния 34"/>
          <p:cNvSpPr>
            <a:spLocks noChangeArrowheads="1"/>
          </p:cNvSpPr>
          <p:nvPr/>
        </p:nvSpPr>
        <p:spPr bwMode="auto">
          <a:xfrm>
            <a:off x="4800600" y="4495800"/>
            <a:ext cx="3429000" cy="1831975"/>
          </a:xfrm>
          <a:custGeom>
            <a:avLst/>
            <a:gdLst>
              <a:gd name="T0" fmla="*/ 32890485 w 1753534"/>
              <a:gd name="T1" fmla="*/ 27238497 h 709127"/>
              <a:gd name="T2" fmla="*/ 29820547 w 1753534"/>
              <a:gd name="T3" fmla="*/ 10895774 h 709127"/>
              <a:gd name="T4" fmla="*/ 23680593 w 1753534"/>
              <a:gd name="T5" fmla="*/ 0 h 709127"/>
              <a:gd name="T6" fmla="*/ 9354226 w 1753534"/>
              <a:gd name="T7" fmla="*/ 5448078 h 709127"/>
              <a:gd name="T8" fmla="*/ 7307541 w 1753534"/>
              <a:gd name="T9" fmla="*/ 16342919 h 709127"/>
              <a:gd name="T10" fmla="*/ 3214267 w 1753534"/>
              <a:gd name="T11" fmla="*/ 65372628 h 709127"/>
              <a:gd name="T12" fmla="*/ 6284259 w 1753534"/>
              <a:gd name="T13" fmla="*/ 141639526 h 709127"/>
              <a:gd name="T14" fmla="*/ 9354226 w 1753534"/>
              <a:gd name="T15" fmla="*/ 147087116 h 709127"/>
              <a:gd name="T16" fmla="*/ 11400775 w 1753534"/>
              <a:gd name="T17" fmla="*/ 326860432 h 709127"/>
              <a:gd name="T18" fmla="*/ 16517392 w 1753534"/>
              <a:gd name="T19" fmla="*/ 359546384 h 709127"/>
              <a:gd name="T20" fmla="*/ 25727198 w 1753534"/>
              <a:gd name="T21" fmla="*/ 381337074 h 709127"/>
              <a:gd name="T22" fmla="*/ 28797143 w 1753534"/>
              <a:gd name="T23" fmla="*/ 386784664 h 709127"/>
              <a:gd name="T24" fmla="*/ 34937011 w 1753534"/>
              <a:gd name="T25" fmla="*/ 403127764 h 709127"/>
              <a:gd name="T26" fmla="*/ 47216794 w 1753534"/>
              <a:gd name="T27" fmla="*/ 397680174 h 709127"/>
              <a:gd name="T28" fmla="*/ 53356779 w 1753534"/>
              <a:gd name="T29" fmla="*/ 392231923 h 709127"/>
              <a:gd name="T30" fmla="*/ 88149461 w 1753534"/>
              <a:gd name="T31" fmla="*/ 397680174 h 709127"/>
              <a:gd name="T32" fmla="*/ 91219281 w 1753534"/>
              <a:gd name="T33" fmla="*/ 403127764 h 709127"/>
              <a:gd name="T34" fmla="*/ 99405886 w 1753534"/>
              <a:gd name="T35" fmla="*/ 414022944 h 709127"/>
              <a:gd name="T36" fmla="*/ 113732321 w 1753534"/>
              <a:gd name="T37" fmla="*/ 408574693 h 709127"/>
              <a:gd name="T38" fmla="*/ 116802329 w 1753534"/>
              <a:gd name="T39" fmla="*/ 397680174 h 709127"/>
              <a:gd name="T40" fmla="*/ 122942158 w 1753534"/>
              <a:gd name="T41" fmla="*/ 386784664 h 709127"/>
              <a:gd name="T42" fmla="*/ 131128700 w 1753534"/>
              <a:gd name="T43" fmla="*/ 370441895 h 709127"/>
              <a:gd name="T44" fmla="*/ 139315149 w 1753534"/>
              <a:gd name="T45" fmla="*/ 337755612 h 709127"/>
              <a:gd name="T46" fmla="*/ 143408452 w 1753534"/>
              <a:gd name="T47" fmla="*/ 332308518 h 709127"/>
              <a:gd name="T48" fmla="*/ 146478397 w 1753534"/>
              <a:gd name="T49" fmla="*/ 321412842 h 709127"/>
              <a:gd name="T50" fmla="*/ 150571575 w 1753534"/>
              <a:gd name="T51" fmla="*/ 315965583 h 709127"/>
              <a:gd name="T52" fmla="*/ 180247925 w 1753534"/>
              <a:gd name="T53" fmla="*/ 305069577 h 709127"/>
              <a:gd name="T54" fmla="*/ 183317621 w 1753534"/>
              <a:gd name="T55" fmla="*/ 299621987 h 709127"/>
              <a:gd name="T56" fmla="*/ 190480869 w 1753534"/>
              <a:gd name="T57" fmla="*/ 288726973 h 709127"/>
              <a:gd name="T58" fmla="*/ 190480869 w 1753534"/>
              <a:gd name="T59" fmla="*/ 245145923 h 709127"/>
              <a:gd name="T60" fmla="*/ 188434280 w 1753534"/>
              <a:gd name="T61" fmla="*/ 212458896 h 709127"/>
              <a:gd name="T62" fmla="*/ 183317621 w 1753534"/>
              <a:gd name="T63" fmla="*/ 190668868 h 709127"/>
              <a:gd name="T64" fmla="*/ 179224318 w 1753534"/>
              <a:gd name="T65" fmla="*/ 185221278 h 709127"/>
              <a:gd name="T66" fmla="*/ 175131015 w 1753534"/>
              <a:gd name="T67" fmla="*/ 174325768 h 709127"/>
              <a:gd name="T68" fmla="*/ 162851233 w 1753534"/>
              <a:gd name="T69" fmla="*/ 168877475 h 709127"/>
              <a:gd name="T70" fmla="*/ 159781537 w 1753534"/>
              <a:gd name="T71" fmla="*/ 163430547 h 709127"/>
              <a:gd name="T72" fmla="*/ 152618164 w 1753534"/>
              <a:gd name="T73" fmla="*/ 152535202 h 709127"/>
              <a:gd name="T74" fmla="*/ 148524986 w 1753534"/>
              <a:gd name="T75" fmla="*/ 141639526 h 709127"/>
              <a:gd name="T76" fmla="*/ 142385095 w 1753534"/>
              <a:gd name="T77" fmla="*/ 119848836 h 709127"/>
              <a:gd name="T78" fmla="*/ 136245203 w 1753534"/>
              <a:gd name="T79" fmla="*/ 103505901 h 709127"/>
              <a:gd name="T80" fmla="*/ 134198490 w 1753534"/>
              <a:gd name="T81" fmla="*/ 87162966 h 709127"/>
              <a:gd name="T82" fmla="*/ 128058817 w 1753534"/>
              <a:gd name="T83" fmla="*/ 65372628 h 709127"/>
              <a:gd name="T84" fmla="*/ 124988871 w 1753534"/>
              <a:gd name="T85" fmla="*/ 54477159 h 709127"/>
              <a:gd name="T86" fmla="*/ 120895506 w 1753534"/>
              <a:gd name="T87" fmla="*/ 49029114 h 709127"/>
              <a:gd name="T88" fmla="*/ 95312646 w 1753534"/>
              <a:gd name="T89" fmla="*/ 54477159 h 709127"/>
              <a:gd name="T90" fmla="*/ 92242701 w 1753534"/>
              <a:gd name="T91" fmla="*/ 59924583 h 709127"/>
              <a:gd name="T92" fmla="*/ 85079452 w 1753534"/>
              <a:gd name="T93" fmla="*/ 70819763 h 709127"/>
              <a:gd name="T94" fmla="*/ 70753018 w 1753534"/>
              <a:gd name="T95" fmla="*/ 65372628 h 709127"/>
              <a:gd name="T96" fmla="*/ 67683073 w 1753534"/>
              <a:gd name="T97" fmla="*/ 59924583 h 709127"/>
              <a:gd name="T98" fmla="*/ 63589848 w 1753534"/>
              <a:gd name="T99" fmla="*/ 54477159 h 709127"/>
              <a:gd name="T100" fmla="*/ 60519934 w 1753534"/>
              <a:gd name="T101" fmla="*/ 43581401 h 709127"/>
              <a:gd name="T102" fmla="*/ 57449894 w 1753534"/>
              <a:gd name="T103" fmla="*/ 38134255 h 709127"/>
              <a:gd name="T104" fmla="*/ 49263383 w 1753534"/>
              <a:gd name="T105" fmla="*/ 5448078 h 709127"/>
              <a:gd name="T106" fmla="*/ 40053671 w 1753534"/>
              <a:gd name="T107" fmla="*/ 10895774 h 709127"/>
              <a:gd name="T108" fmla="*/ 32890485 w 1753534"/>
              <a:gd name="T109" fmla="*/ 2723849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5138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39" name="Line 24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0" name="Line 25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1" name="Line 26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Line 27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43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4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45" name="Text Box 553"/>
          <p:cNvSpPr txBox="1"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ЖКХ (эл. сети)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поселка Зимовка Чулымского района</a:t>
            </a:r>
          </a:p>
        </p:txBody>
      </p:sp>
      <p:sp>
        <p:nvSpPr>
          <p:cNvPr id="5146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147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5154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55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5156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5157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59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5160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1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148" name="Line 48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9" name="AutoShape 252"/>
          <p:cNvSpPr>
            <a:spLocks noChangeArrowheads="1"/>
          </p:cNvSpPr>
          <p:nvPr/>
        </p:nvSpPr>
        <p:spPr bwMode="auto">
          <a:xfrm flipH="1">
            <a:off x="5029200" y="4114800"/>
            <a:ext cx="1176338" cy="436563"/>
          </a:xfrm>
          <a:prstGeom prst="wedgeRectCallout">
            <a:avLst>
              <a:gd name="adj1" fmla="val -83764"/>
              <a:gd name="adj2" fmla="val -7080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Электроподстанция, </a:t>
            </a:r>
          </a:p>
        </p:txBody>
      </p:sp>
      <p:sp>
        <p:nvSpPr>
          <p:cNvPr id="5150" name="AutoShape 252"/>
          <p:cNvSpPr>
            <a:spLocks noChangeArrowheads="1"/>
          </p:cNvSpPr>
          <p:nvPr/>
        </p:nvSpPr>
        <p:spPr bwMode="auto">
          <a:xfrm flipH="1">
            <a:off x="3352800" y="2743200"/>
            <a:ext cx="1676400" cy="436563"/>
          </a:xfrm>
          <a:prstGeom prst="wedgeRectCallout">
            <a:avLst>
              <a:gd name="adj1" fmla="val -114574"/>
              <a:gd name="adj2" fmla="val -4486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башня, железная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2362200" y="3733800"/>
            <a:ext cx="350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047" idx="2"/>
          </p:cNvCxnSpPr>
          <p:nvPr/>
        </p:nvCxnSpPr>
        <p:spPr bwMode="auto">
          <a:xfrm rot="5400000" flipH="1" flipV="1">
            <a:off x="5718175" y="3413125"/>
            <a:ext cx="469900" cy="17145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3" name="AutoShape 252"/>
          <p:cNvSpPr>
            <a:spLocks noChangeArrowheads="1"/>
          </p:cNvSpPr>
          <p:nvPr/>
        </p:nvSpPr>
        <p:spPr bwMode="auto">
          <a:xfrm>
            <a:off x="6483350" y="4403725"/>
            <a:ext cx="2127250" cy="1082675"/>
          </a:xfrm>
          <a:prstGeom prst="wedgeRectCallout">
            <a:avLst>
              <a:gd name="adj1" fmla="val -40755"/>
              <a:gd name="adj2" fmla="val -88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19" tIns="63910" rIns="127819" bIns="63910">
            <a:spAutoFit/>
          </a:bodyPr>
          <a:lstStyle/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Трансформаторная 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подстанция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Тип здания – 1этаж. кирпич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Мощность –10/0,4 кВ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% износа – 30%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Население – 30 чел.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Домов – 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6146" name="Документ" r:id="rId3" imgW="6730443" imgH="6972322" progId="Word.Document.8">
              <p:embed/>
            </p:oleObj>
          </a:graphicData>
        </a:graphic>
      </p:graphicFrame>
      <p:sp>
        <p:nvSpPr>
          <p:cNvPr id="6147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8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9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0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1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2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3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4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5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6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228600" y="0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ПАСПОРТ ТЕРРИТОРИИ СЕЛЬСКОГО ПОСЕЛЕНИЯ</a:t>
            </a:r>
          </a:p>
          <a:p>
            <a:r>
              <a:rPr lang="ru-RU" sz="1400"/>
              <a:t>Карта населенного пункта</a:t>
            </a:r>
          </a:p>
          <a:p>
            <a:r>
              <a:rPr lang="ru-RU" sz="1400"/>
              <a:t>на территории села Зимовка Воздвиженского муниципального района</a:t>
            </a: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6248400" y="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Приложение</a:t>
            </a:r>
          </a:p>
          <a:p>
            <a:r>
              <a:rPr lang="ru-RU" sz="1400"/>
              <a:t>К письму ГУ МЧС России по Новосибирской области</a:t>
            </a:r>
          </a:p>
          <a:p>
            <a:r>
              <a:rPr lang="ru-RU" sz="1400"/>
              <a:t> от </a:t>
            </a:r>
            <a:r>
              <a:rPr lang="ru-RU" sz="1400" u="sng"/>
              <a:t>07.10.2010</a:t>
            </a:r>
            <a:r>
              <a:rPr lang="ru-RU" sz="1400"/>
              <a:t> № </a:t>
            </a:r>
            <a:r>
              <a:rPr lang="ru-RU" sz="1400" u="sng"/>
              <a:t>6008-4-3-10</a:t>
            </a:r>
          </a:p>
        </p:txBody>
      </p:sp>
      <p:sp>
        <p:nvSpPr>
          <p:cNvPr id="6159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6160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6256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257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161" name="Полилиния 34"/>
          <p:cNvSpPr>
            <a:spLocks noChangeArrowheads="1"/>
          </p:cNvSpPr>
          <p:nvPr/>
        </p:nvSpPr>
        <p:spPr bwMode="auto">
          <a:xfrm>
            <a:off x="4800600" y="4495800"/>
            <a:ext cx="3429000" cy="1831975"/>
          </a:xfrm>
          <a:custGeom>
            <a:avLst/>
            <a:gdLst>
              <a:gd name="T0" fmla="*/ 32890485 w 1753534"/>
              <a:gd name="T1" fmla="*/ 27238497 h 709127"/>
              <a:gd name="T2" fmla="*/ 29820547 w 1753534"/>
              <a:gd name="T3" fmla="*/ 10895774 h 709127"/>
              <a:gd name="T4" fmla="*/ 23680593 w 1753534"/>
              <a:gd name="T5" fmla="*/ 0 h 709127"/>
              <a:gd name="T6" fmla="*/ 9354226 w 1753534"/>
              <a:gd name="T7" fmla="*/ 5448078 h 709127"/>
              <a:gd name="T8" fmla="*/ 7307541 w 1753534"/>
              <a:gd name="T9" fmla="*/ 16342919 h 709127"/>
              <a:gd name="T10" fmla="*/ 3214267 w 1753534"/>
              <a:gd name="T11" fmla="*/ 65372628 h 709127"/>
              <a:gd name="T12" fmla="*/ 6284259 w 1753534"/>
              <a:gd name="T13" fmla="*/ 141639526 h 709127"/>
              <a:gd name="T14" fmla="*/ 9354226 w 1753534"/>
              <a:gd name="T15" fmla="*/ 147087116 h 709127"/>
              <a:gd name="T16" fmla="*/ 11400775 w 1753534"/>
              <a:gd name="T17" fmla="*/ 326860432 h 709127"/>
              <a:gd name="T18" fmla="*/ 16517392 w 1753534"/>
              <a:gd name="T19" fmla="*/ 359546384 h 709127"/>
              <a:gd name="T20" fmla="*/ 25727198 w 1753534"/>
              <a:gd name="T21" fmla="*/ 381337074 h 709127"/>
              <a:gd name="T22" fmla="*/ 28797143 w 1753534"/>
              <a:gd name="T23" fmla="*/ 386784664 h 709127"/>
              <a:gd name="T24" fmla="*/ 34937011 w 1753534"/>
              <a:gd name="T25" fmla="*/ 403127764 h 709127"/>
              <a:gd name="T26" fmla="*/ 47216794 w 1753534"/>
              <a:gd name="T27" fmla="*/ 397680174 h 709127"/>
              <a:gd name="T28" fmla="*/ 53356779 w 1753534"/>
              <a:gd name="T29" fmla="*/ 392231923 h 709127"/>
              <a:gd name="T30" fmla="*/ 88149461 w 1753534"/>
              <a:gd name="T31" fmla="*/ 397680174 h 709127"/>
              <a:gd name="T32" fmla="*/ 91219281 w 1753534"/>
              <a:gd name="T33" fmla="*/ 403127764 h 709127"/>
              <a:gd name="T34" fmla="*/ 99405886 w 1753534"/>
              <a:gd name="T35" fmla="*/ 414022944 h 709127"/>
              <a:gd name="T36" fmla="*/ 113732321 w 1753534"/>
              <a:gd name="T37" fmla="*/ 408574693 h 709127"/>
              <a:gd name="T38" fmla="*/ 116802329 w 1753534"/>
              <a:gd name="T39" fmla="*/ 397680174 h 709127"/>
              <a:gd name="T40" fmla="*/ 122942158 w 1753534"/>
              <a:gd name="T41" fmla="*/ 386784664 h 709127"/>
              <a:gd name="T42" fmla="*/ 131128700 w 1753534"/>
              <a:gd name="T43" fmla="*/ 370441895 h 709127"/>
              <a:gd name="T44" fmla="*/ 139315149 w 1753534"/>
              <a:gd name="T45" fmla="*/ 337755612 h 709127"/>
              <a:gd name="T46" fmla="*/ 143408452 w 1753534"/>
              <a:gd name="T47" fmla="*/ 332308518 h 709127"/>
              <a:gd name="T48" fmla="*/ 146478397 w 1753534"/>
              <a:gd name="T49" fmla="*/ 321412842 h 709127"/>
              <a:gd name="T50" fmla="*/ 150571575 w 1753534"/>
              <a:gd name="T51" fmla="*/ 315965583 h 709127"/>
              <a:gd name="T52" fmla="*/ 180247925 w 1753534"/>
              <a:gd name="T53" fmla="*/ 305069577 h 709127"/>
              <a:gd name="T54" fmla="*/ 183317621 w 1753534"/>
              <a:gd name="T55" fmla="*/ 299621987 h 709127"/>
              <a:gd name="T56" fmla="*/ 190480869 w 1753534"/>
              <a:gd name="T57" fmla="*/ 288726973 h 709127"/>
              <a:gd name="T58" fmla="*/ 190480869 w 1753534"/>
              <a:gd name="T59" fmla="*/ 245145923 h 709127"/>
              <a:gd name="T60" fmla="*/ 188434280 w 1753534"/>
              <a:gd name="T61" fmla="*/ 212458896 h 709127"/>
              <a:gd name="T62" fmla="*/ 183317621 w 1753534"/>
              <a:gd name="T63" fmla="*/ 190668868 h 709127"/>
              <a:gd name="T64" fmla="*/ 179224318 w 1753534"/>
              <a:gd name="T65" fmla="*/ 185221278 h 709127"/>
              <a:gd name="T66" fmla="*/ 175131015 w 1753534"/>
              <a:gd name="T67" fmla="*/ 174325768 h 709127"/>
              <a:gd name="T68" fmla="*/ 162851233 w 1753534"/>
              <a:gd name="T69" fmla="*/ 168877475 h 709127"/>
              <a:gd name="T70" fmla="*/ 159781537 w 1753534"/>
              <a:gd name="T71" fmla="*/ 163430547 h 709127"/>
              <a:gd name="T72" fmla="*/ 152618164 w 1753534"/>
              <a:gd name="T73" fmla="*/ 152535202 h 709127"/>
              <a:gd name="T74" fmla="*/ 148524986 w 1753534"/>
              <a:gd name="T75" fmla="*/ 141639526 h 709127"/>
              <a:gd name="T76" fmla="*/ 142385095 w 1753534"/>
              <a:gd name="T77" fmla="*/ 119848836 h 709127"/>
              <a:gd name="T78" fmla="*/ 136245203 w 1753534"/>
              <a:gd name="T79" fmla="*/ 103505901 h 709127"/>
              <a:gd name="T80" fmla="*/ 134198490 w 1753534"/>
              <a:gd name="T81" fmla="*/ 87162966 h 709127"/>
              <a:gd name="T82" fmla="*/ 128058817 w 1753534"/>
              <a:gd name="T83" fmla="*/ 65372628 h 709127"/>
              <a:gd name="T84" fmla="*/ 124988871 w 1753534"/>
              <a:gd name="T85" fmla="*/ 54477159 h 709127"/>
              <a:gd name="T86" fmla="*/ 120895506 w 1753534"/>
              <a:gd name="T87" fmla="*/ 49029114 h 709127"/>
              <a:gd name="T88" fmla="*/ 95312646 w 1753534"/>
              <a:gd name="T89" fmla="*/ 54477159 h 709127"/>
              <a:gd name="T90" fmla="*/ 92242701 w 1753534"/>
              <a:gd name="T91" fmla="*/ 59924583 h 709127"/>
              <a:gd name="T92" fmla="*/ 85079452 w 1753534"/>
              <a:gd name="T93" fmla="*/ 70819763 h 709127"/>
              <a:gd name="T94" fmla="*/ 70753018 w 1753534"/>
              <a:gd name="T95" fmla="*/ 65372628 h 709127"/>
              <a:gd name="T96" fmla="*/ 67683073 w 1753534"/>
              <a:gd name="T97" fmla="*/ 59924583 h 709127"/>
              <a:gd name="T98" fmla="*/ 63589848 w 1753534"/>
              <a:gd name="T99" fmla="*/ 54477159 h 709127"/>
              <a:gd name="T100" fmla="*/ 60519934 w 1753534"/>
              <a:gd name="T101" fmla="*/ 43581401 h 709127"/>
              <a:gd name="T102" fmla="*/ 57449894 w 1753534"/>
              <a:gd name="T103" fmla="*/ 38134255 h 709127"/>
              <a:gd name="T104" fmla="*/ 49263383 w 1753534"/>
              <a:gd name="T105" fmla="*/ 5448078 h 709127"/>
              <a:gd name="T106" fmla="*/ 40053671 w 1753534"/>
              <a:gd name="T107" fmla="*/ 10895774 h 709127"/>
              <a:gd name="T108" fmla="*/ 32890485 w 1753534"/>
              <a:gd name="T109" fmla="*/ 2723849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6162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26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27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67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9" name="Text Box 553"/>
          <p:cNvSpPr txBox="1"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ЖКХ (системы водоснабжения) на территории поселка Зимовка Чулымского района</a:t>
            </a:r>
          </a:p>
        </p:txBody>
      </p:sp>
      <p:sp>
        <p:nvSpPr>
          <p:cNvPr id="6170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171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6248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49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6250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6251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53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6254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5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172" name="Line 48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3" name="AutoShape 252"/>
          <p:cNvSpPr>
            <a:spLocks noChangeArrowheads="1"/>
          </p:cNvSpPr>
          <p:nvPr/>
        </p:nvSpPr>
        <p:spPr bwMode="auto">
          <a:xfrm flipH="1">
            <a:off x="5029200" y="4114800"/>
            <a:ext cx="1176338" cy="436563"/>
          </a:xfrm>
          <a:prstGeom prst="wedgeRectCallout">
            <a:avLst>
              <a:gd name="adj1" fmla="val -83764"/>
              <a:gd name="adj2" fmla="val -7080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Электроподстанция, </a:t>
            </a:r>
          </a:p>
        </p:txBody>
      </p:sp>
      <p:sp>
        <p:nvSpPr>
          <p:cNvPr id="6174" name="AutoShape 252"/>
          <p:cNvSpPr>
            <a:spLocks noChangeArrowheads="1"/>
          </p:cNvSpPr>
          <p:nvPr/>
        </p:nvSpPr>
        <p:spPr bwMode="auto">
          <a:xfrm flipH="1">
            <a:off x="3124200" y="2895600"/>
            <a:ext cx="1676400" cy="436563"/>
          </a:xfrm>
          <a:prstGeom prst="wedgeRectCallout">
            <a:avLst>
              <a:gd name="adj1" fmla="val -114574"/>
              <a:gd name="adj2" fmla="val -4486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башня, железная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2362200" y="3733800"/>
            <a:ext cx="350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047" idx="2"/>
          </p:cNvCxnSpPr>
          <p:nvPr/>
        </p:nvCxnSpPr>
        <p:spPr bwMode="auto">
          <a:xfrm rot="5400000" flipH="1" flipV="1">
            <a:off x="5718175" y="3413125"/>
            <a:ext cx="469900" cy="17145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AutoShape 252"/>
          <p:cNvSpPr>
            <a:spLocks noChangeArrowheads="1"/>
          </p:cNvSpPr>
          <p:nvPr/>
        </p:nvSpPr>
        <p:spPr bwMode="auto">
          <a:xfrm>
            <a:off x="6483350" y="4403725"/>
            <a:ext cx="2127250" cy="1082675"/>
          </a:xfrm>
          <a:prstGeom prst="wedgeRectCallout">
            <a:avLst>
              <a:gd name="adj1" fmla="val -40755"/>
              <a:gd name="adj2" fmla="val -88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19" tIns="63910" rIns="127819" bIns="63910">
            <a:spAutoFit/>
          </a:bodyPr>
          <a:lstStyle/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Трансформаторная 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подстанция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Тип здания – 1этаж. кирпич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Мощность –10/0,4 кВ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% износа – 30%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Население – 30 чел.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Домов – 18</a:t>
            </a:r>
          </a:p>
        </p:txBody>
      </p:sp>
      <p:graphicFrame>
        <p:nvGraphicFramePr>
          <p:cNvPr id="45" name="Group 222"/>
          <p:cNvGraphicFramePr>
            <a:graphicFrameLocks noGrp="1"/>
          </p:cNvGraphicFramePr>
          <p:nvPr/>
        </p:nvGraphicFramePr>
        <p:xfrm>
          <a:off x="0" y="1143000"/>
          <a:ext cx="8991600" cy="1450830"/>
        </p:xfrm>
        <a:graphic>
          <a:graphicData uri="http://schemas.openxmlformats.org/drawingml/2006/table">
            <a:tbl>
              <a:tblPr/>
              <a:tblGrid>
                <a:gridCol w="1159631"/>
                <a:gridCol w="1285629"/>
                <a:gridCol w="1322425"/>
                <a:gridCol w="1195312"/>
                <a:gridCol w="1295665"/>
                <a:gridCol w="2732938"/>
              </a:tblGrid>
              <a:tr h="324352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435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247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зарегистрировано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зарегистрировано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зарегистрировано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зарегистрировано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Сохраняется вероятность возникновения аварийных ситуаций на системах теплоснабжения </a:t>
                      </a:r>
                      <a:r>
                        <a:rPr kumimoji="0" lang="ru-RU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связи с износом основных производственных фондов.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roup 82"/>
          <p:cNvGraphicFramePr>
            <a:graphicFrameLocks noGrp="1"/>
          </p:cNvGraphicFramePr>
          <p:nvPr/>
        </p:nvGraphicFramePr>
        <p:xfrm>
          <a:off x="0" y="2667000"/>
          <a:ext cx="2819399" cy="1993035"/>
        </p:xfrm>
        <a:graphic>
          <a:graphicData uri="http://schemas.openxmlformats.org/drawingml/2006/table">
            <a:tbl>
              <a:tblPr/>
              <a:tblGrid>
                <a:gridCol w="1569941"/>
                <a:gridCol w="691858"/>
                <a:gridCol w="557600"/>
              </a:tblGrid>
              <a:tr h="567372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0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4144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Ужаниха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3659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3659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ООО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Строймонтаж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roup 190"/>
          <p:cNvGraphicFramePr>
            <a:graphicFrameLocks noGrp="1"/>
          </p:cNvGraphicFramePr>
          <p:nvPr/>
        </p:nvGraphicFramePr>
        <p:xfrm>
          <a:off x="152400" y="5029200"/>
          <a:ext cx="4343400" cy="1638301"/>
        </p:xfrm>
        <a:graphic>
          <a:graphicData uri="http://schemas.openxmlformats.org/drawingml/2006/table">
            <a:tbl>
              <a:tblPr/>
              <a:tblGrid>
                <a:gridCol w="1344613"/>
                <a:gridCol w="1744662"/>
                <a:gridCol w="1254125"/>
              </a:tblGrid>
              <a:tr h="404813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Таблица вызовов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Ф.И.О. Должность руководителя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Телефон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Фогель В.А.., глава администрации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Раб.: 8 (383) 50-31-371;</a:t>
                      </a: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Моб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.: 8-913-753-79-37;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 мастер теплотехник ООО «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Строймонтаж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Седых В.В.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 8-383-50-31-310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47" name="AutoShape 252"/>
          <p:cNvSpPr>
            <a:spLocks noChangeArrowheads="1"/>
          </p:cNvSpPr>
          <p:nvPr/>
        </p:nvSpPr>
        <p:spPr bwMode="auto">
          <a:xfrm>
            <a:off x="7010400" y="2819400"/>
            <a:ext cx="1600200" cy="898525"/>
          </a:xfrm>
          <a:prstGeom prst="wedgeRectCallout">
            <a:avLst>
              <a:gd name="adj1" fmla="val -112551"/>
              <a:gd name="adj2" fmla="val -42208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% износа оборудования – 100 %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Порядок подачи  воды  -  насосом.      </a:t>
            </a:r>
            <a:endParaRPr lang="ru-RU" sz="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650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 eaLnBrk="1" hangingPunct="1">
              <a:defRPr/>
            </a:pP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ПОЖАРОВ</a:t>
            </a:r>
            <a:endParaRPr lang="ru-RU" sz="4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7170" name="Документ" r:id="rId3" imgW="6719762" imgH="6980120" progId="Word.Document.8">
              <p:embed/>
            </p:oleObj>
          </a:graphicData>
        </a:graphic>
      </p:graphicFrame>
      <p:sp>
        <p:nvSpPr>
          <p:cNvPr id="7171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2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3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4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5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6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7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9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0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1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7182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7310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311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7183" name="Полилиния 34"/>
          <p:cNvSpPr>
            <a:spLocks noChangeArrowheads="1"/>
          </p:cNvSpPr>
          <p:nvPr/>
        </p:nvSpPr>
        <p:spPr bwMode="auto">
          <a:xfrm>
            <a:off x="4572000" y="4724400"/>
            <a:ext cx="4343400" cy="1600200"/>
          </a:xfrm>
          <a:custGeom>
            <a:avLst/>
            <a:gdLst>
              <a:gd name="T0" fmla="*/ 135845266 w 1753534"/>
              <a:gd name="T1" fmla="*/ 12097927 h 709127"/>
              <a:gd name="T2" fmla="*/ 123165710 w 1753534"/>
              <a:gd name="T3" fmla="*/ 4839357 h 709127"/>
              <a:gd name="T4" fmla="*/ 97806202 w 1753534"/>
              <a:gd name="T5" fmla="*/ 0 h 709127"/>
              <a:gd name="T6" fmla="*/ 38635065 w 1753534"/>
              <a:gd name="T7" fmla="*/ 2419760 h 709127"/>
              <a:gd name="T8" fmla="*/ 30181882 w 1753534"/>
              <a:gd name="T9" fmla="*/ 7258687 h 709127"/>
              <a:gd name="T10" fmla="*/ 13275612 w 1753534"/>
              <a:gd name="T11" fmla="*/ 29035164 h 709127"/>
              <a:gd name="T12" fmla="*/ 25955450 w 1753534"/>
              <a:gd name="T13" fmla="*/ 62909043 h 709127"/>
              <a:gd name="T14" fmla="*/ 38635065 w 1753534"/>
              <a:gd name="T15" fmla="*/ 65328562 h 709127"/>
              <a:gd name="T16" fmla="*/ 47087841 w 1753534"/>
              <a:gd name="T17" fmla="*/ 145174603 h 709127"/>
              <a:gd name="T18" fmla="*/ 68220619 w 1753534"/>
              <a:gd name="T19" fmla="*/ 159692045 h 709127"/>
              <a:gd name="T20" fmla="*/ 106259266 w 1753534"/>
              <a:gd name="T21" fmla="*/ 169370412 h 709127"/>
              <a:gd name="T22" fmla="*/ 118938663 w 1753534"/>
              <a:gd name="T23" fmla="*/ 171789751 h 709127"/>
              <a:gd name="T24" fmla="*/ 144297854 w 1753534"/>
              <a:gd name="T25" fmla="*/ 179048635 h 709127"/>
              <a:gd name="T26" fmla="*/ 195016195 w 1753534"/>
              <a:gd name="T27" fmla="*/ 176629151 h 709127"/>
              <a:gd name="T28" fmla="*/ 220375465 w 1753534"/>
              <a:gd name="T29" fmla="*/ 174209379 h 709127"/>
              <a:gd name="T30" fmla="*/ 364077228 w 1753534"/>
              <a:gd name="T31" fmla="*/ 176629151 h 709127"/>
              <a:gd name="T32" fmla="*/ 376756626 w 1753534"/>
              <a:gd name="T33" fmla="*/ 179048635 h 709127"/>
              <a:gd name="T34" fmla="*/ 410568880 w 1753534"/>
              <a:gd name="T35" fmla="*/ 183887890 h 709127"/>
              <a:gd name="T36" fmla="*/ 469740562 w 1753534"/>
              <a:gd name="T37" fmla="*/ 181468118 h 709127"/>
              <a:gd name="T38" fmla="*/ 482419959 w 1753534"/>
              <a:gd name="T39" fmla="*/ 176629151 h 709127"/>
              <a:gd name="T40" fmla="*/ 507779071 w 1753534"/>
              <a:gd name="T41" fmla="*/ 171789751 h 709127"/>
              <a:gd name="T42" fmla="*/ 541590691 w 1753534"/>
              <a:gd name="T43" fmla="*/ 164531156 h 709127"/>
              <a:gd name="T44" fmla="*/ 575403262 w 1753534"/>
              <a:gd name="T45" fmla="*/ 150013642 h 709127"/>
              <a:gd name="T46" fmla="*/ 592309865 w 1753534"/>
              <a:gd name="T47" fmla="*/ 147594303 h 709127"/>
              <a:gd name="T48" fmla="*/ 604988945 w 1753534"/>
              <a:gd name="T49" fmla="*/ 142755191 h 709127"/>
              <a:gd name="T50" fmla="*/ 621894913 w 1753534"/>
              <a:gd name="T51" fmla="*/ 140335636 h 709127"/>
              <a:gd name="T52" fmla="*/ 744465326 w 1753534"/>
              <a:gd name="T53" fmla="*/ 135496452 h 709127"/>
              <a:gd name="T54" fmla="*/ 757143455 w 1753534"/>
              <a:gd name="T55" fmla="*/ 133076680 h 709127"/>
              <a:gd name="T56" fmla="*/ 786729771 w 1753534"/>
              <a:gd name="T57" fmla="*/ 128237713 h 709127"/>
              <a:gd name="T58" fmla="*/ 786729771 w 1753534"/>
              <a:gd name="T59" fmla="*/ 108881196 h 709127"/>
              <a:gd name="T60" fmla="*/ 778276629 w 1753534"/>
              <a:gd name="T61" fmla="*/ 94363356 h 709127"/>
              <a:gd name="T62" fmla="*/ 757143455 w 1753534"/>
              <a:gd name="T63" fmla="*/ 84685350 h 709127"/>
              <a:gd name="T64" fmla="*/ 740237169 w 1753534"/>
              <a:gd name="T65" fmla="*/ 82265795 h 709127"/>
              <a:gd name="T66" fmla="*/ 723331517 w 1753534"/>
              <a:gd name="T67" fmla="*/ 77426539 h 709127"/>
              <a:gd name="T68" fmla="*/ 672612661 w 1753534"/>
              <a:gd name="T69" fmla="*/ 75006713 h 709127"/>
              <a:gd name="T70" fmla="*/ 659934056 w 1753534"/>
              <a:gd name="T71" fmla="*/ 72587482 h 709127"/>
              <a:gd name="T72" fmla="*/ 630347422 w 1753534"/>
              <a:gd name="T73" fmla="*/ 67748298 h 709127"/>
              <a:gd name="T74" fmla="*/ 613442405 w 1753534"/>
              <a:gd name="T75" fmla="*/ 62909043 h 709127"/>
              <a:gd name="T76" fmla="*/ 588082659 w 1753534"/>
              <a:gd name="T77" fmla="*/ 53230748 h 709127"/>
              <a:gd name="T78" fmla="*/ 562723865 w 1753534"/>
              <a:gd name="T79" fmla="*/ 45972009 h 709127"/>
              <a:gd name="T80" fmla="*/ 554270722 w 1753534"/>
              <a:gd name="T81" fmla="*/ 38713342 h 709127"/>
              <a:gd name="T82" fmla="*/ 528912245 w 1753534"/>
              <a:gd name="T83" fmla="*/ 29035164 h 709127"/>
              <a:gd name="T84" fmla="*/ 516232214 w 1753534"/>
              <a:gd name="T85" fmla="*/ 24195981 h 709127"/>
              <a:gd name="T86" fmla="*/ 499325611 w 1753534"/>
              <a:gd name="T87" fmla="*/ 21776227 h 709127"/>
              <a:gd name="T88" fmla="*/ 393662911 w 1753534"/>
              <a:gd name="T89" fmla="*/ 24195981 h 709127"/>
              <a:gd name="T90" fmla="*/ 380982880 w 1753534"/>
              <a:gd name="T91" fmla="*/ 26615410 h 709127"/>
              <a:gd name="T92" fmla="*/ 351397514 w 1753534"/>
              <a:gd name="T93" fmla="*/ 31454503 h 709127"/>
              <a:gd name="T94" fmla="*/ 292226228 w 1753534"/>
              <a:gd name="T95" fmla="*/ 29035164 h 709127"/>
              <a:gd name="T96" fmla="*/ 279546672 w 1753534"/>
              <a:gd name="T97" fmla="*/ 26615410 h 709127"/>
              <a:gd name="T98" fmla="*/ 262640545 w 1753534"/>
              <a:gd name="T99" fmla="*/ 24195981 h 709127"/>
              <a:gd name="T100" fmla="*/ 249960989 w 1753534"/>
              <a:gd name="T101" fmla="*/ 19356617 h 709127"/>
              <a:gd name="T102" fmla="*/ 237281275 w 1753534"/>
              <a:gd name="T103" fmla="*/ 16937228 h 709127"/>
              <a:gd name="T104" fmla="*/ 203469021 w 1753534"/>
              <a:gd name="T105" fmla="*/ 2419760 h 709127"/>
              <a:gd name="T106" fmla="*/ 165430790 w 1753534"/>
              <a:gd name="T107" fmla="*/ 4839357 h 709127"/>
              <a:gd name="T108" fmla="*/ 135845266 w 1753534"/>
              <a:gd name="T109" fmla="*/ 1209792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7184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24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25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89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91" name="Полилиния 115"/>
          <p:cNvSpPr>
            <a:spLocks noChangeArrowheads="1"/>
          </p:cNvSpPr>
          <p:nvPr/>
        </p:nvSpPr>
        <p:spPr bwMode="auto">
          <a:xfrm rot="9033721">
            <a:off x="6505575" y="3476625"/>
            <a:ext cx="754063" cy="68580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7192" name="Полилиния 115"/>
          <p:cNvSpPr>
            <a:spLocks noChangeArrowheads="1"/>
          </p:cNvSpPr>
          <p:nvPr/>
        </p:nvSpPr>
        <p:spPr bwMode="auto">
          <a:xfrm>
            <a:off x="2209800" y="3657600"/>
            <a:ext cx="457200" cy="106680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7193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194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7302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303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7304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7305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6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07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7308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09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95" name="Oval 115" descr="Темный диагональный 2"/>
          <p:cNvSpPr>
            <a:spLocks noChangeArrowheads="1"/>
          </p:cNvSpPr>
          <p:nvPr/>
        </p:nvSpPr>
        <p:spPr bwMode="auto">
          <a:xfrm>
            <a:off x="1219200" y="3657600"/>
            <a:ext cx="303213" cy="276225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912813"/>
            <a:endParaRPr lang="ru-RU" sz="5500" b="1">
              <a:latin typeface="Times New Roman" pitchFamily="18" charset="0"/>
            </a:endParaRPr>
          </a:p>
        </p:txBody>
      </p:sp>
      <p:sp>
        <p:nvSpPr>
          <p:cNvPr id="7196" name="Line 43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7" name="Text Box 553"/>
          <p:cNvSpPr txBox="1">
            <a:spLocks noChangeArrowheads="1"/>
          </p:cNvSpPr>
          <p:nvPr/>
        </p:nvSpPr>
        <p:spPr bwMode="auto">
          <a:xfrm>
            <a:off x="0" y="0"/>
            <a:ext cx="9372600" cy="1447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(не бытовые пожары)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</a:rPr>
              <a:t>на территории села Зимовка Воздвиженского муниципального сельсовета</a:t>
            </a:r>
          </a:p>
        </p:txBody>
      </p:sp>
      <p:graphicFrame>
        <p:nvGraphicFramePr>
          <p:cNvPr id="19632" name="Group 176"/>
          <p:cNvGraphicFramePr>
            <a:graphicFrameLocks noGrp="1"/>
          </p:cNvGraphicFramePr>
          <p:nvPr/>
        </p:nvGraphicFramePr>
        <p:xfrm>
          <a:off x="0" y="1447800"/>
          <a:ext cx="9144001" cy="1126073"/>
        </p:xfrm>
        <a:graphic>
          <a:graphicData uri="http://schemas.openxmlformats.org/drawingml/2006/table">
            <a:tbl>
              <a:tblPr/>
              <a:tblGrid>
                <a:gridCol w="1085408"/>
                <a:gridCol w="822546"/>
                <a:gridCol w="953977"/>
                <a:gridCol w="1143000"/>
                <a:gridCol w="1119372"/>
                <a:gridCol w="4019698"/>
              </a:tblGrid>
              <a:tr h="220047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047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705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пожага погибших 0 человек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пожар, погибших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человек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пожара, погибших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человек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пожаров, погибших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человек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погибших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территории поселения сохраняется вероятность возникновения техногенных пожаров в жилой зоне.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37" name="Group 181"/>
          <p:cNvGraphicFramePr>
            <a:graphicFrameLocks noGrp="1"/>
          </p:cNvGraphicFramePr>
          <p:nvPr/>
        </p:nvGraphicFramePr>
        <p:xfrm>
          <a:off x="152400" y="4038600"/>
          <a:ext cx="2667000" cy="2478851"/>
        </p:xfrm>
        <a:graphic>
          <a:graphicData uri="http://schemas.openxmlformats.org/drawingml/2006/table">
            <a:tbl>
              <a:tblPr/>
              <a:tblGrid>
                <a:gridCol w="1874838"/>
                <a:gridCol w="792162"/>
              </a:tblGrid>
              <a:tr h="255588"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Характеристика зданий и сооружений</a:t>
                      </a:r>
                    </a:p>
                  </a:txBody>
                  <a:tcPr marL="25148" marR="25148" marT="50296" marB="50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производственных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складских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общественных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в т.ч. с массовым прибыванием людей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жилых домов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из них </a:t>
                      </a:r>
                    </a:p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частных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- 1-3 этажных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- 4-9этажных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степени огнестойкости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42" name="Group 186"/>
          <p:cNvGraphicFramePr>
            <a:graphicFrameLocks noGrp="1"/>
          </p:cNvGraphicFramePr>
          <p:nvPr/>
        </p:nvGraphicFramePr>
        <p:xfrm>
          <a:off x="5562600" y="4724400"/>
          <a:ext cx="3581400" cy="866137"/>
        </p:xfrm>
        <a:graphic>
          <a:graphicData uri="http://schemas.openxmlformats.org/drawingml/2006/table">
            <a:tbl>
              <a:tblPr/>
              <a:tblGrid>
                <a:gridCol w="1108075"/>
                <a:gridCol w="1438275"/>
                <a:gridCol w="1035050"/>
              </a:tblGrid>
              <a:tr h="277813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Таблица вызовов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Ф.И.О. Должность руководителя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Телефон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ОППЧ-76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Майор в.н Никитин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32-357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21673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50" name="Group 194"/>
          <p:cNvGraphicFramePr>
            <a:graphicFrameLocks noGrp="1"/>
          </p:cNvGraphicFramePr>
          <p:nvPr/>
        </p:nvGraphicFramePr>
        <p:xfrm>
          <a:off x="5410200" y="3810000"/>
          <a:ext cx="3733800" cy="991392"/>
        </p:xfrm>
        <a:graphic>
          <a:graphicData uri="http://schemas.openxmlformats.org/drawingml/2006/table">
            <a:tbl>
              <a:tblPr/>
              <a:tblGrid>
                <a:gridCol w="828675"/>
                <a:gridCol w="1055688"/>
                <a:gridCol w="441325"/>
                <a:gridCol w="438150"/>
                <a:gridCol w="442912"/>
                <a:gridCol w="527050"/>
              </a:tblGrid>
              <a:tr h="16986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ОППЧ-76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632557 НСО Чулымский район с Ужаниха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301" name="Text Box 207"/>
          <p:cNvSpPr txBox="1">
            <a:spLocks noChangeArrowheads="1"/>
          </p:cNvSpPr>
          <p:nvPr/>
        </p:nvSpPr>
        <p:spPr bwMode="auto">
          <a:xfrm>
            <a:off x="4138613" y="5638800"/>
            <a:ext cx="5005387" cy="1314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7798" tIns="63903" rIns="127798" bIns="63903">
            <a:spAutoFit/>
          </a:bodyPr>
          <a:lstStyle/>
          <a:p>
            <a:pPr algn="ctr" defTabSz="1789113">
              <a:spcBef>
                <a:spcPct val="50000"/>
              </a:spcBef>
            </a:pPr>
            <a:r>
              <a:rPr lang="ru-RU" sz="1100" b="1" u="sng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defTabSz="1789113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</a:t>
            </a:r>
          </a:p>
          <a:p>
            <a:pPr defTabSz="1789113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650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 eaLnBrk="1" hangingPunct="1">
              <a:defRPr/>
            </a:pP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ЧС ПРИРОДНОГО ХАРАКТЕРА</a:t>
            </a:r>
            <a:endParaRPr lang="ru-RU" sz="4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038" y="190500"/>
          <a:ext cx="255587" cy="285750"/>
        </p:xfrm>
        <a:graphic>
          <a:graphicData uri="http://schemas.openxmlformats.org/presentationml/2006/ole">
            <p:oleObj spid="_x0000_s8194" name="CorelDRAW" r:id="rId4" imgW="810360" imgH="951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9218" name="Документ" r:id="rId3" imgW="6730443" imgH="6972322" progId="Word.Document.8">
              <p:embed/>
            </p:oleObj>
          </a:graphicData>
        </a:graphic>
      </p:graphicFrame>
      <p:sp>
        <p:nvSpPr>
          <p:cNvPr id="9219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0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1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2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3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4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5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6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7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8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228600" y="0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ПАСПОРТ ТЕРРИТОРИИ СЕЛЬСКОГО ПОСЕЛЕНИЯ</a:t>
            </a:r>
          </a:p>
          <a:p>
            <a:r>
              <a:rPr lang="ru-RU" sz="1400"/>
              <a:t>Карта населенного пункта</a:t>
            </a:r>
          </a:p>
          <a:p>
            <a:r>
              <a:rPr lang="ru-RU" sz="1400"/>
              <a:t>на территории села Зимовка Воздвиженского муниципального района</a:t>
            </a:r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6248400" y="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Приложение</a:t>
            </a:r>
          </a:p>
          <a:p>
            <a:r>
              <a:rPr lang="ru-RU" sz="1400"/>
              <a:t>К письму ГУ МЧС России по Новосибирской области</a:t>
            </a:r>
          </a:p>
          <a:p>
            <a:r>
              <a:rPr lang="ru-RU" sz="1400"/>
              <a:t> от </a:t>
            </a:r>
            <a:r>
              <a:rPr lang="ru-RU" sz="1400" u="sng"/>
              <a:t>07.10.2010</a:t>
            </a:r>
            <a:r>
              <a:rPr lang="ru-RU" sz="1400"/>
              <a:t> № </a:t>
            </a:r>
            <a:r>
              <a:rPr lang="ru-RU" sz="1400" u="sng"/>
              <a:t>6008-4-3-10</a:t>
            </a:r>
          </a:p>
        </p:txBody>
      </p:sp>
      <p:sp>
        <p:nvSpPr>
          <p:cNvPr id="9231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447800"/>
          </a:xfrm>
          <a:custGeom>
            <a:avLst/>
            <a:gdLst>
              <a:gd name="T0" fmla="*/ 2147483647 w 1753534"/>
              <a:gd name="T1" fmla="*/ 11489186 h 709127"/>
              <a:gd name="T2" fmla="*/ 2147483647 w 1753534"/>
              <a:gd name="T3" fmla="*/ 4595834 h 709127"/>
              <a:gd name="T4" fmla="*/ 2147483647 w 1753534"/>
              <a:gd name="T5" fmla="*/ 0 h 709127"/>
              <a:gd name="T6" fmla="*/ 1126503062 w 1753534"/>
              <a:gd name="T7" fmla="*/ 2297980 h 709127"/>
              <a:gd name="T8" fmla="*/ 880028571 w 1753534"/>
              <a:gd name="T9" fmla="*/ 6893446 h 709127"/>
              <a:gd name="T10" fmla="*/ 387085290 w 1753534"/>
              <a:gd name="T11" fmla="*/ 27574208 h 709127"/>
              <a:gd name="T12" fmla="*/ 756797444 w 1753534"/>
              <a:gd name="T13" fmla="*/ 59743598 h 709127"/>
              <a:gd name="T14" fmla="*/ 1126503062 w 1753534"/>
              <a:gd name="T15" fmla="*/ 62041467 h 709127"/>
              <a:gd name="T16" fmla="*/ 1372964481 w 1753534"/>
              <a:gd name="T17" fmla="*/ 137869853 h 709127"/>
              <a:gd name="T18" fmla="*/ 1989146259 w 1753534"/>
              <a:gd name="T19" fmla="*/ 151656871 h 709127"/>
              <a:gd name="T20" fmla="*/ 2147483647 w 1753534"/>
              <a:gd name="T21" fmla="*/ 160848086 h 709127"/>
              <a:gd name="T22" fmla="*/ 2147483647 w 1753534"/>
              <a:gd name="T23" fmla="*/ 163145857 h 709127"/>
              <a:gd name="T24" fmla="*/ 2147483647 w 1753534"/>
              <a:gd name="T25" fmla="*/ 170039432 h 709127"/>
              <a:gd name="T26" fmla="*/ 2147483647 w 1753534"/>
              <a:gd name="T27" fmla="*/ 167741530 h 709127"/>
              <a:gd name="T28" fmla="*/ 2147483647 w 1753534"/>
              <a:gd name="T29" fmla="*/ 165443628 h 709127"/>
              <a:gd name="T30" fmla="*/ 2147483647 w 1753534"/>
              <a:gd name="T31" fmla="*/ 167741530 h 709127"/>
              <a:gd name="T32" fmla="*/ 2147483647 w 1753534"/>
              <a:gd name="T33" fmla="*/ 170039432 h 709127"/>
              <a:gd name="T34" fmla="*/ 2147483647 w 1753534"/>
              <a:gd name="T35" fmla="*/ 174634843 h 709127"/>
              <a:gd name="T36" fmla="*/ 2147483647 w 1753534"/>
              <a:gd name="T37" fmla="*/ 172337072 h 709127"/>
              <a:gd name="T38" fmla="*/ 2147483647 w 1753534"/>
              <a:gd name="T39" fmla="*/ 167741530 h 709127"/>
              <a:gd name="T40" fmla="*/ 2147483647 w 1753534"/>
              <a:gd name="T41" fmla="*/ 163145857 h 709127"/>
              <a:gd name="T42" fmla="*/ 2147483647 w 1753534"/>
              <a:gd name="T43" fmla="*/ 156252413 h 709127"/>
              <a:gd name="T44" fmla="*/ 2147483647 w 1753534"/>
              <a:gd name="T45" fmla="*/ 142465395 h 709127"/>
              <a:gd name="T46" fmla="*/ 2147483647 w 1753534"/>
              <a:gd name="T47" fmla="*/ 140167755 h 709127"/>
              <a:gd name="T48" fmla="*/ 2147483647 w 1753534"/>
              <a:gd name="T49" fmla="*/ 135572115 h 709127"/>
              <a:gd name="T50" fmla="*/ 2147483647 w 1753534"/>
              <a:gd name="T51" fmla="*/ 133274344 h 709127"/>
              <a:gd name="T52" fmla="*/ 2147483647 w 1753534"/>
              <a:gd name="T53" fmla="*/ 128678541 h 709127"/>
              <a:gd name="T54" fmla="*/ 2147483647 w 1753534"/>
              <a:gd name="T55" fmla="*/ 126380704 h 709127"/>
              <a:gd name="T56" fmla="*/ 2147483647 w 1753534"/>
              <a:gd name="T57" fmla="*/ 121785162 h 709127"/>
              <a:gd name="T58" fmla="*/ 2147483647 w 1753534"/>
              <a:gd name="T59" fmla="*/ 103402602 h 709127"/>
              <a:gd name="T60" fmla="*/ 2147483647 w 1753534"/>
              <a:gd name="T61" fmla="*/ 89615323 h 709127"/>
              <a:gd name="T62" fmla="*/ 2147483647 w 1753534"/>
              <a:gd name="T63" fmla="*/ 80424174 h 709127"/>
              <a:gd name="T64" fmla="*/ 2147483647 w 1753534"/>
              <a:gd name="T65" fmla="*/ 78126337 h 709127"/>
              <a:gd name="T66" fmla="*/ 2147483647 w 1753534"/>
              <a:gd name="T67" fmla="*/ 73530665 h 709127"/>
              <a:gd name="T68" fmla="*/ 2147483647 w 1753534"/>
              <a:gd name="T69" fmla="*/ 71232632 h 709127"/>
              <a:gd name="T70" fmla="*/ 2147483647 w 1753534"/>
              <a:gd name="T71" fmla="*/ 68935057 h 709127"/>
              <a:gd name="T72" fmla="*/ 2147483647 w 1753534"/>
              <a:gd name="T73" fmla="*/ 64339466 h 709127"/>
              <a:gd name="T74" fmla="*/ 2147483647 w 1753534"/>
              <a:gd name="T75" fmla="*/ 59743598 h 709127"/>
              <a:gd name="T76" fmla="*/ 2147483647 w 1753534"/>
              <a:gd name="T77" fmla="*/ 50552318 h 709127"/>
              <a:gd name="T78" fmla="*/ 2147483647 w 1753534"/>
              <a:gd name="T79" fmla="*/ 43658841 h 709127"/>
              <a:gd name="T80" fmla="*/ 2147483647 w 1753534"/>
              <a:gd name="T81" fmla="*/ 36765398 h 709127"/>
              <a:gd name="T82" fmla="*/ 2147483647 w 1753534"/>
              <a:gd name="T83" fmla="*/ 27574208 h 709127"/>
              <a:gd name="T84" fmla="*/ 2147483647 w 1753534"/>
              <a:gd name="T85" fmla="*/ 22978470 h 709127"/>
              <a:gd name="T86" fmla="*/ 2147483647 w 1753534"/>
              <a:gd name="T87" fmla="*/ 20680486 h 709127"/>
              <a:gd name="T88" fmla="*/ 2147483647 w 1753534"/>
              <a:gd name="T89" fmla="*/ 22978470 h 709127"/>
              <a:gd name="T90" fmla="*/ 2147483647 w 1753534"/>
              <a:gd name="T91" fmla="*/ 25276224 h 709127"/>
              <a:gd name="T92" fmla="*/ 2147483647 w 1753534"/>
              <a:gd name="T93" fmla="*/ 29871832 h 709127"/>
              <a:gd name="T94" fmla="*/ 2147483647 w 1753534"/>
              <a:gd name="T95" fmla="*/ 27574208 h 709127"/>
              <a:gd name="T96" fmla="*/ 2147483647 w 1753534"/>
              <a:gd name="T97" fmla="*/ 25276224 h 709127"/>
              <a:gd name="T98" fmla="*/ 2147483647 w 1753534"/>
              <a:gd name="T99" fmla="*/ 22978470 h 709127"/>
              <a:gd name="T100" fmla="*/ 2147483647 w 1753534"/>
              <a:gd name="T101" fmla="*/ 18382634 h 709127"/>
              <a:gd name="T102" fmla="*/ 2147483647 w 1753534"/>
              <a:gd name="T103" fmla="*/ 16085030 h 709127"/>
              <a:gd name="T104" fmla="*/ 2147483647 w 1753534"/>
              <a:gd name="T105" fmla="*/ 2297980 h 709127"/>
              <a:gd name="T106" fmla="*/ 2147483647 w 1753534"/>
              <a:gd name="T107" fmla="*/ 4595834 h 709127"/>
              <a:gd name="T108" fmla="*/ 2147483647 w 1753534"/>
              <a:gd name="T109" fmla="*/ 1148918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9232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934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35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9233" name="Полилиния 34"/>
          <p:cNvSpPr>
            <a:spLocks noChangeArrowheads="1"/>
          </p:cNvSpPr>
          <p:nvPr/>
        </p:nvSpPr>
        <p:spPr bwMode="auto">
          <a:xfrm>
            <a:off x="4800600" y="4495800"/>
            <a:ext cx="3429000" cy="1831975"/>
          </a:xfrm>
          <a:custGeom>
            <a:avLst/>
            <a:gdLst>
              <a:gd name="T0" fmla="*/ 32890485 w 1753534"/>
              <a:gd name="T1" fmla="*/ 27238497 h 709127"/>
              <a:gd name="T2" fmla="*/ 29820547 w 1753534"/>
              <a:gd name="T3" fmla="*/ 10895774 h 709127"/>
              <a:gd name="T4" fmla="*/ 23680593 w 1753534"/>
              <a:gd name="T5" fmla="*/ 0 h 709127"/>
              <a:gd name="T6" fmla="*/ 9354226 w 1753534"/>
              <a:gd name="T7" fmla="*/ 5448078 h 709127"/>
              <a:gd name="T8" fmla="*/ 7307541 w 1753534"/>
              <a:gd name="T9" fmla="*/ 16342919 h 709127"/>
              <a:gd name="T10" fmla="*/ 3214267 w 1753534"/>
              <a:gd name="T11" fmla="*/ 65372628 h 709127"/>
              <a:gd name="T12" fmla="*/ 6284259 w 1753534"/>
              <a:gd name="T13" fmla="*/ 141639526 h 709127"/>
              <a:gd name="T14" fmla="*/ 9354226 w 1753534"/>
              <a:gd name="T15" fmla="*/ 147087116 h 709127"/>
              <a:gd name="T16" fmla="*/ 11400775 w 1753534"/>
              <a:gd name="T17" fmla="*/ 326860432 h 709127"/>
              <a:gd name="T18" fmla="*/ 16517392 w 1753534"/>
              <a:gd name="T19" fmla="*/ 359546384 h 709127"/>
              <a:gd name="T20" fmla="*/ 25727198 w 1753534"/>
              <a:gd name="T21" fmla="*/ 381337074 h 709127"/>
              <a:gd name="T22" fmla="*/ 28797143 w 1753534"/>
              <a:gd name="T23" fmla="*/ 386784664 h 709127"/>
              <a:gd name="T24" fmla="*/ 34937011 w 1753534"/>
              <a:gd name="T25" fmla="*/ 403127764 h 709127"/>
              <a:gd name="T26" fmla="*/ 47216794 w 1753534"/>
              <a:gd name="T27" fmla="*/ 397680174 h 709127"/>
              <a:gd name="T28" fmla="*/ 53356779 w 1753534"/>
              <a:gd name="T29" fmla="*/ 392231923 h 709127"/>
              <a:gd name="T30" fmla="*/ 88149461 w 1753534"/>
              <a:gd name="T31" fmla="*/ 397680174 h 709127"/>
              <a:gd name="T32" fmla="*/ 91219281 w 1753534"/>
              <a:gd name="T33" fmla="*/ 403127764 h 709127"/>
              <a:gd name="T34" fmla="*/ 99405886 w 1753534"/>
              <a:gd name="T35" fmla="*/ 414022944 h 709127"/>
              <a:gd name="T36" fmla="*/ 113732321 w 1753534"/>
              <a:gd name="T37" fmla="*/ 408574693 h 709127"/>
              <a:gd name="T38" fmla="*/ 116802329 w 1753534"/>
              <a:gd name="T39" fmla="*/ 397680174 h 709127"/>
              <a:gd name="T40" fmla="*/ 122942158 w 1753534"/>
              <a:gd name="T41" fmla="*/ 386784664 h 709127"/>
              <a:gd name="T42" fmla="*/ 131128700 w 1753534"/>
              <a:gd name="T43" fmla="*/ 370441895 h 709127"/>
              <a:gd name="T44" fmla="*/ 139315149 w 1753534"/>
              <a:gd name="T45" fmla="*/ 337755612 h 709127"/>
              <a:gd name="T46" fmla="*/ 143408452 w 1753534"/>
              <a:gd name="T47" fmla="*/ 332308518 h 709127"/>
              <a:gd name="T48" fmla="*/ 146478397 w 1753534"/>
              <a:gd name="T49" fmla="*/ 321412842 h 709127"/>
              <a:gd name="T50" fmla="*/ 150571575 w 1753534"/>
              <a:gd name="T51" fmla="*/ 315965583 h 709127"/>
              <a:gd name="T52" fmla="*/ 180247925 w 1753534"/>
              <a:gd name="T53" fmla="*/ 305069577 h 709127"/>
              <a:gd name="T54" fmla="*/ 183317621 w 1753534"/>
              <a:gd name="T55" fmla="*/ 299621987 h 709127"/>
              <a:gd name="T56" fmla="*/ 190480869 w 1753534"/>
              <a:gd name="T57" fmla="*/ 288726973 h 709127"/>
              <a:gd name="T58" fmla="*/ 190480869 w 1753534"/>
              <a:gd name="T59" fmla="*/ 245145923 h 709127"/>
              <a:gd name="T60" fmla="*/ 188434280 w 1753534"/>
              <a:gd name="T61" fmla="*/ 212458896 h 709127"/>
              <a:gd name="T62" fmla="*/ 183317621 w 1753534"/>
              <a:gd name="T63" fmla="*/ 190668868 h 709127"/>
              <a:gd name="T64" fmla="*/ 179224318 w 1753534"/>
              <a:gd name="T65" fmla="*/ 185221278 h 709127"/>
              <a:gd name="T66" fmla="*/ 175131015 w 1753534"/>
              <a:gd name="T67" fmla="*/ 174325768 h 709127"/>
              <a:gd name="T68" fmla="*/ 162851233 w 1753534"/>
              <a:gd name="T69" fmla="*/ 168877475 h 709127"/>
              <a:gd name="T70" fmla="*/ 159781537 w 1753534"/>
              <a:gd name="T71" fmla="*/ 163430547 h 709127"/>
              <a:gd name="T72" fmla="*/ 152618164 w 1753534"/>
              <a:gd name="T73" fmla="*/ 152535202 h 709127"/>
              <a:gd name="T74" fmla="*/ 148524986 w 1753534"/>
              <a:gd name="T75" fmla="*/ 141639526 h 709127"/>
              <a:gd name="T76" fmla="*/ 142385095 w 1753534"/>
              <a:gd name="T77" fmla="*/ 119848836 h 709127"/>
              <a:gd name="T78" fmla="*/ 136245203 w 1753534"/>
              <a:gd name="T79" fmla="*/ 103505901 h 709127"/>
              <a:gd name="T80" fmla="*/ 134198490 w 1753534"/>
              <a:gd name="T81" fmla="*/ 87162966 h 709127"/>
              <a:gd name="T82" fmla="*/ 128058817 w 1753534"/>
              <a:gd name="T83" fmla="*/ 65372628 h 709127"/>
              <a:gd name="T84" fmla="*/ 124988871 w 1753534"/>
              <a:gd name="T85" fmla="*/ 54477159 h 709127"/>
              <a:gd name="T86" fmla="*/ 120895506 w 1753534"/>
              <a:gd name="T87" fmla="*/ 49029114 h 709127"/>
              <a:gd name="T88" fmla="*/ 95312646 w 1753534"/>
              <a:gd name="T89" fmla="*/ 54477159 h 709127"/>
              <a:gd name="T90" fmla="*/ 92242701 w 1753534"/>
              <a:gd name="T91" fmla="*/ 59924583 h 709127"/>
              <a:gd name="T92" fmla="*/ 85079452 w 1753534"/>
              <a:gd name="T93" fmla="*/ 70819763 h 709127"/>
              <a:gd name="T94" fmla="*/ 70753018 w 1753534"/>
              <a:gd name="T95" fmla="*/ 65372628 h 709127"/>
              <a:gd name="T96" fmla="*/ 67683073 w 1753534"/>
              <a:gd name="T97" fmla="*/ 59924583 h 709127"/>
              <a:gd name="T98" fmla="*/ 63589848 w 1753534"/>
              <a:gd name="T99" fmla="*/ 54477159 h 709127"/>
              <a:gd name="T100" fmla="*/ 60519934 w 1753534"/>
              <a:gd name="T101" fmla="*/ 43581401 h 709127"/>
              <a:gd name="T102" fmla="*/ 57449894 w 1753534"/>
              <a:gd name="T103" fmla="*/ 38134255 h 709127"/>
              <a:gd name="T104" fmla="*/ 49263383 w 1753534"/>
              <a:gd name="T105" fmla="*/ 5448078 h 709127"/>
              <a:gd name="T106" fmla="*/ 40053671 w 1753534"/>
              <a:gd name="T107" fmla="*/ 10895774 h 709127"/>
              <a:gd name="T108" fmla="*/ 32890485 w 1753534"/>
              <a:gd name="T109" fmla="*/ 2723849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9234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35" name="Line 24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25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26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7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39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0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241" name="Text Box 553"/>
          <p:cNvSpPr txBox="1"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Риски возникновения природных пожаров на территории поселка Зимовка Чулымского района ( слайд №1)</a:t>
            </a:r>
          </a:p>
        </p:txBody>
      </p:sp>
      <p:sp>
        <p:nvSpPr>
          <p:cNvPr id="9242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9243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934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34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934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934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4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34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934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4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44" name="Line 48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2362200" y="3733800"/>
            <a:ext cx="350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047" idx="2"/>
          </p:cNvCxnSpPr>
          <p:nvPr/>
        </p:nvCxnSpPr>
        <p:spPr bwMode="auto">
          <a:xfrm rot="5400000" flipH="1" flipV="1">
            <a:off x="5718175" y="3413125"/>
            <a:ext cx="469900" cy="17145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7" name="AutoShape 252"/>
          <p:cNvSpPr>
            <a:spLocks noChangeArrowheads="1"/>
          </p:cNvSpPr>
          <p:nvPr/>
        </p:nvSpPr>
        <p:spPr bwMode="auto">
          <a:xfrm flipH="1">
            <a:off x="2971800" y="4403725"/>
            <a:ext cx="1600200" cy="1236663"/>
          </a:xfrm>
          <a:prstGeom prst="wedgeRectCallout">
            <a:avLst>
              <a:gd name="adj1" fmla="val -173611"/>
              <a:gd name="adj2" fmla="val -89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19" tIns="63910" rIns="127819" bIns="63910">
            <a:spAutoFit/>
          </a:bodyPr>
          <a:lstStyle/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Трансформаторная 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подстанция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Тип здания – 1этаж. кирпич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Мощность –10/0,4 кВ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% износа – 30%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Население – 30 чел.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Домов – 18</a:t>
            </a:r>
          </a:p>
        </p:txBody>
      </p:sp>
      <p:grpSp>
        <p:nvGrpSpPr>
          <p:cNvPr id="9248" name="Группа 153"/>
          <p:cNvGrpSpPr>
            <a:grpSpLocks/>
          </p:cNvGrpSpPr>
          <p:nvPr/>
        </p:nvGrpSpPr>
        <p:grpSpPr bwMode="auto">
          <a:xfrm rot="-357958">
            <a:off x="990600" y="3124200"/>
            <a:ext cx="1073150" cy="152400"/>
            <a:chOff x="6757196" y="7872434"/>
            <a:chExt cx="1073158" cy="153323"/>
          </a:xfrm>
        </p:grpSpPr>
        <p:cxnSp>
          <p:nvCxnSpPr>
            <p:cNvPr id="9332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3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4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5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6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7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8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9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40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49" name="Группа 153"/>
          <p:cNvGrpSpPr>
            <a:grpSpLocks/>
          </p:cNvGrpSpPr>
          <p:nvPr/>
        </p:nvGrpSpPr>
        <p:grpSpPr bwMode="auto">
          <a:xfrm rot="-357958">
            <a:off x="2122488" y="2992438"/>
            <a:ext cx="1073150" cy="152400"/>
            <a:chOff x="6757196" y="7872434"/>
            <a:chExt cx="1073158" cy="153323"/>
          </a:xfrm>
        </p:grpSpPr>
        <p:cxnSp>
          <p:nvCxnSpPr>
            <p:cNvPr id="9323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4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5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6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7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8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9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0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31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50" name="Группа 153"/>
          <p:cNvGrpSpPr>
            <a:grpSpLocks/>
          </p:cNvGrpSpPr>
          <p:nvPr/>
        </p:nvGrpSpPr>
        <p:grpSpPr bwMode="auto">
          <a:xfrm rot="-357958">
            <a:off x="3281363" y="2874963"/>
            <a:ext cx="1073150" cy="152400"/>
            <a:chOff x="6757196" y="7872434"/>
            <a:chExt cx="1073158" cy="153323"/>
          </a:xfrm>
        </p:grpSpPr>
        <p:cxnSp>
          <p:nvCxnSpPr>
            <p:cNvPr id="931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2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51" name="Группа 153"/>
          <p:cNvGrpSpPr>
            <a:grpSpLocks/>
          </p:cNvGrpSpPr>
          <p:nvPr/>
        </p:nvGrpSpPr>
        <p:grpSpPr bwMode="auto">
          <a:xfrm rot="-357958">
            <a:off x="4424363" y="2763838"/>
            <a:ext cx="1073150" cy="152400"/>
            <a:chOff x="6757196" y="7872434"/>
            <a:chExt cx="1073158" cy="153323"/>
          </a:xfrm>
        </p:grpSpPr>
        <p:cxnSp>
          <p:nvCxnSpPr>
            <p:cNvPr id="930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1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52" name="Группа 153"/>
          <p:cNvGrpSpPr>
            <a:grpSpLocks/>
          </p:cNvGrpSpPr>
          <p:nvPr/>
        </p:nvGrpSpPr>
        <p:grpSpPr bwMode="auto">
          <a:xfrm rot="-357958">
            <a:off x="5567363" y="2646363"/>
            <a:ext cx="1073150" cy="152400"/>
            <a:chOff x="6757196" y="7872434"/>
            <a:chExt cx="1073158" cy="153323"/>
          </a:xfrm>
        </p:grpSpPr>
        <p:cxnSp>
          <p:nvCxnSpPr>
            <p:cNvPr id="9296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7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8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9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0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1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2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3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304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53" name="Группа 153"/>
          <p:cNvGrpSpPr>
            <a:grpSpLocks/>
          </p:cNvGrpSpPr>
          <p:nvPr/>
        </p:nvGrpSpPr>
        <p:grpSpPr bwMode="auto">
          <a:xfrm rot="-357958">
            <a:off x="6710363" y="2535238"/>
            <a:ext cx="1073150" cy="152400"/>
            <a:chOff x="6757196" y="7872434"/>
            <a:chExt cx="1073158" cy="153323"/>
          </a:xfrm>
        </p:grpSpPr>
        <p:cxnSp>
          <p:nvCxnSpPr>
            <p:cNvPr id="928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9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54" name="Группа 153"/>
          <p:cNvGrpSpPr>
            <a:grpSpLocks/>
          </p:cNvGrpSpPr>
          <p:nvPr/>
        </p:nvGrpSpPr>
        <p:grpSpPr bwMode="auto">
          <a:xfrm rot="10440704">
            <a:off x="4652963" y="4322763"/>
            <a:ext cx="1073150" cy="152400"/>
            <a:chOff x="6757196" y="7872434"/>
            <a:chExt cx="1073158" cy="153323"/>
          </a:xfrm>
        </p:grpSpPr>
        <p:cxnSp>
          <p:nvCxnSpPr>
            <p:cNvPr id="9278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9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0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1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2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3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4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5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86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55" name="Группа 153"/>
          <p:cNvGrpSpPr>
            <a:grpSpLocks/>
          </p:cNvGrpSpPr>
          <p:nvPr/>
        </p:nvGrpSpPr>
        <p:grpSpPr bwMode="auto">
          <a:xfrm rot="10647958">
            <a:off x="5870575" y="4243388"/>
            <a:ext cx="1073150" cy="152400"/>
            <a:chOff x="6757196" y="7872434"/>
            <a:chExt cx="1073158" cy="153323"/>
          </a:xfrm>
        </p:grpSpPr>
        <p:cxnSp>
          <p:nvCxnSpPr>
            <p:cNvPr id="9269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0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1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2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3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4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5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6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77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9256" name="Группа 153"/>
          <p:cNvGrpSpPr>
            <a:grpSpLocks/>
          </p:cNvGrpSpPr>
          <p:nvPr/>
        </p:nvGrpSpPr>
        <p:grpSpPr bwMode="auto">
          <a:xfrm rot="10183457">
            <a:off x="7015163" y="4094163"/>
            <a:ext cx="1073150" cy="152400"/>
            <a:chOff x="6757196" y="7872434"/>
            <a:chExt cx="1073158" cy="153323"/>
          </a:xfrm>
        </p:grpSpPr>
        <p:cxnSp>
          <p:nvCxnSpPr>
            <p:cNvPr id="926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926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9257" name="AutoShape 252"/>
          <p:cNvSpPr>
            <a:spLocks noChangeArrowheads="1"/>
          </p:cNvSpPr>
          <p:nvPr/>
        </p:nvSpPr>
        <p:spPr bwMode="auto">
          <a:xfrm>
            <a:off x="7239000" y="2895600"/>
            <a:ext cx="1371600" cy="1206500"/>
          </a:xfrm>
          <a:prstGeom prst="wedgeRectCallout">
            <a:avLst>
              <a:gd name="adj1" fmla="val -129130"/>
              <a:gd name="adj2" fmla="val -50736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% износа оборудования – 20 %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Порядок подачи  воды  -  насосом.      </a:t>
            </a:r>
            <a:endParaRPr lang="ru-RU" sz="800">
              <a:cs typeface="Times New Roman" pitchFamily="18" charset="0"/>
            </a:endParaRPr>
          </a:p>
        </p:txBody>
      </p:sp>
      <p:sp>
        <p:nvSpPr>
          <p:cNvPr id="9258" name="AutoShape 252"/>
          <p:cNvSpPr>
            <a:spLocks noChangeArrowheads="1"/>
          </p:cNvSpPr>
          <p:nvPr/>
        </p:nvSpPr>
        <p:spPr bwMode="auto">
          <a:xfrm>
            <a:off x="304800" y="1981200"/>
            <a:ext cx="2128838" cy="503238"/>
          </a:xfrm>
          <a:prstGeom prst="wedgeRectCallout">
            <a:avLst>
              <a:gd name="adj1" fmla="val 68398"/>
              <a:gd name="adj2" fmla="val 168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800">
                <a:cs typeface="Times New Roman" pitchFamily="18" charset="0"/>
              </a:rPr>
              <a:t>Минерализованная полоса.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Ширина 12 м.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Длинна  - 1.5 км.</a:t>
            </a:r>
          </a:p>
        </p:txBody>
      </p:sp>
      <p:sp>
        <p:nvSpPr>
          <p:cNvPr id="9259" name="AutoShape 252"/>
          <p:cNvSpPr>
            <a:spLocks noChangeArrowheads="1"/>
          </p:cNvSpPr>
          <p:nvPr/>
        </p:nvSpPr>
        <p:spPr bwMode="auto">
          <a:xfrm>
            <a:off x="5410200" y="4800600"/>
            <a:ext cx="1138238" cy="622300"/>
          </a:xfrm>
          <a:prstGeom prst="wedgeRectCallout">
            <a:avLst>
              <a:gd name="adj1" fmla="val 106815"/>
              <a:gd name="adj2" fmla="val -136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800">
                <a:cs typeface="Times New Roman" pitchFamily="18" charset="0"/>
              </a:rPr>
              <a:t>Минерализованная полоса.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Ширина 12 м.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Длинна  - 0,5 км.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10242" name="Документ" r:id="rId3" imgW="6730443" imgH="6972322" progId="Word.Document.8">
              <p:embed/>
            </p:oleObj>
          </a:graphicData>
        </a:graphic>
      </p:graphicFrame>
      <p:sp>
        <p:nvSpPr>
          <p:cNvPr id="10243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4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5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6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7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8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49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50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51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52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228600" y="0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ПАСПОРТ ТЕРРИТОРИИ СЕЛЬСКОГО ПОСЕЛЕНИЯ</a:t>
            </a:r>
          </a:p>
          <a:p>
            <a:r>
              <a:rPr lang="ru-RU" sz="1400"/>
              <a:t>Карта населенного пункта</a:t>
            </a:r>
          </a:p>
          <a:p>
            <a:r>
              <a:rPr lang="ru-RU" sz="1400"/>
              <a:t>на территории села Зимовка Воздвиженского муниципального района</a:t>
            </a: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6248400" y="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Приложение</a:t>
            </a:r>
          </a:p>
          <a:p>
            <a:r>
              <a:rPr lang="ru-RU" sz="1400"/>
              <a:t>К письму ГУ МЧС России по Новосибирской области</a:t>
            </a:r>
          </a:p>
          <a:p>
            <a:r>
              <a:rPr lang="ru-RU" sz="1400"/>
              <a:t> от </a:t>
            </a:r>
            <a:r>
              <a:rPr lang="ru-RU" sz="1400" u="sng"/>
              <a:t>07.10.2010</a:t>
            </a:r>
            <a:r>
              <a:rPr lang="ru-RU" sz="1400"/>
              <a:t> № </a:t>
            </a:r>
            <a:r>
              <a:rPr lang="ru-RU" sz="1400" u="sng"/>
              <a:t>6008-4-3-10</a:t>
            </a:r>
          </a:p>
        </p:txBody>
      </p:sp>
      <p:sp>
        <p:nvSpPr>
          <p:cNvPr id="10255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447800"/>
          </a:xfrm>
          <a:custGeom>
            <a:avLst/>
            <a:gdLst>
              <a:gd name="T0" fmla="*/ 2147483647 w 1753534"/>
              <a:gd name="T1" fmla="*/ 11489186 h 709127"/>
              <a:gd name="T2" fmla="*/ 2147483647 w 1753534"/>
              <a:gd name="T3" fmla="*/ 4595834 h 709127"/>
              <a:gd name="T4" fmla="*/ 2147483647 w 1753534"/>
              <a:gd name="T5" fmla="*/ 0 h 709127"/>
              <a:gd name="T6" fmla="*/ 1126503062 w 1753534"/>
              <a:gd name="T7" fmla="*/ 2297980 h 709127"/>
              <a:gd name="T8" fmla="*/ 880028571 w 1753534"/>
              <a:gd name="T9" fmla="*/ 6893446 h 709127"/>
              <a:gd name="T10" fmla="*/ 387085290 w 1753534"/>
              <a:gd name="T11" fmla="*/ 27574208 h 709127"/>
              <a:gd name="T12" fmla="*/ 756797444 w 1753534"/>
              <a:gd name="T13" fmla="*/ 59743598 h 709127"/>
              <a:gd name="T14" fmla="*/ 1126503062 w 1753534"/>
              <a:gd name="T15" fmla="*/ 62041467 h 709127"/>
              <a:gd name="T16" fmla="*/ 1372964481 w 1753534"/>
              <a:gd name="T17" fmla="*/ 137869853 h 709127"/>
              <a:gd name="T18" fmla="*/ 1989146259 w 1753534"/>
              <a:gd name="T19" fmla="*/ 151656871 h 709127"/>
              <a:gd name="T20" fmla="*/ 2147483647 w 1753534"/>
              <a:gd name="T21" fmla="*/ 160848086 h 709127"/>
              <a:gd name="T22" fmla="*/ 2147483647 w 1753534"/>
              <a:gd name="T23" fmla="*/ 163145857 h 709127"/>
              <a:gd name="T24" fmla="*/ 2147483647 w 1753534"/>
              <a:gd name="T25" fmla="*/ 170039432 h 709127"/>
              <a:gd name="T26" fmla="*/ 2147483647 w 1753534"/>
              <a:gd name="T27" fmla="*/ 167741530 h 709127"/>
              <a:gd name="T28" fmla="*/ 2147483647 w 1753534"/>
              <a:gd name="T29" fmla="*/ 165443628 h 709127"/>
              <a:gd name="T30" fmla="*/ 2147483647 w 1753534"/>
              <a:gd name="T31" fmla="*/ 167741530 h 709127"/>
              <a:gd name="T32" fmla="*/ 2147483647 w 1753534"/>
              <a:gd name="T33" fmla="*/ 170039432 h 709127"/>
              <a:gd name="T34" fmla="*/ 2147483647 w 1753534"/>
              <a:gd name="T35" fmla="*/ 174634843 h 709127"/>
              <a:gd name="T36" fmla="*/ 2147483647 w 1753534"/>
              <a:gd name="T37" fmla="*/ 172337072 h 709127"/>
              <a:gd name="T38" fmla="*/ 2147483647 w 1753534"/>
              <a:gd name="T39" fmla="*/ 167741530 h 709127"/>
              <a:gd name="T40" fmla="*/ 2147483647 w 1753534"/>
              <a:gd name="T41" fmla="*/ 163145857 h 709127"/>
              <a:gd name="T42" fmla="*/ 2147483647 w 1753534"/>
              <a:gd name="T43" fmla="*/ 156252413 h 709127"/>
              <a:gd name="T44" fmla="*/ 2147483647 w 1753534"/>
              <a:gd name="T45" fmla="*/ 142465395 h 709127"/>
              <a:gd name="T46" fmla="*/ 2147483647 w 1753534"/>
              <a:gd name="T47" fmla="*/ 140167755 h 709127"/>
              <a:gd name="T48" fmla="*/ 2147483647 w 1753534"/>
              <a:gd name="T49" fmla="*/ 135572115 h 709127"/>
              <a:gd name="T50" fmla="*/ 2147483647 w 1753534"/>
              <a:gd name="T51" fmla="*/ 133274344 h 709127"/>
              <a:gd name="T52" fmla="*/ 2147483647 w 1753534"/>
              <a:gd name="T53" fmla="*/ 128678541 h 709127"/>
              <a:gd name="T54" fmla="*/ 2147483647 w 1753534"/>
              <a:gd name="T55" fmla="*/ 126380704 h 709127"/>
              <a:gd name="T56" fmla="*/ 2147483647 w 1753534"/>
              <a:gd name="T57" fmla="*/ 121785162 h 709127"/>
              <a:gd name="T58" fmla="*/ 2147483647 w 1753534"/>
              <a:gd name="T59" fmla="*/ 103402602 h 709127"/>
              <a:gd name="T60" fmla="*/ 2147483647 w 1753534"/>
              <a:gd name="T61" fmla="*/ 89615323 h 709127"/>
              <a:gd name="T62" fmla="*/ 2147483647 w 1753534"/>
              <a:gd name="T63" fmla="*/ 80424174 h 709127"/>
              <a:gd name="T64" fmla="*/ 2147483647 w 1753534"/>
              <a:gd name="T65" fmla="*/ 78126337 h 709127"/>
              <a:gd name="T66" fmla="*/ 2147483647 w 1753534"/>
              <a:gd name="T67" fmla="*/ 73530665 h 709127"/>
              <a:gd name="T68" fmla="*/ 2147483647 w 1753534"/>
              <a:gd name="T69" fmla="*/ 71232632 h 709127"/>
              <a:gd name="T70" fmla="*/ 2147483647 w 1753534"/>
              <a:gd name="T71" fmla="*/ 68935057 h 709127"/>
              <a:gd name="T72" fmla="*/ 2147483647 w 1753534"/>
              <a:gd name="T73" fmla="*/ 64339466 h 709127"/>
              <a:gd name="T74" fmla="*/ 2147483647 w 1753534"/>
              <a:gd name="T75" fmla="*/ 59743598 h 709127"/>
              <a:gd name="T76" fmla="*/ 2147483647 w 1753534"/>
              <a:gd name="T77" fmla="*/ 50552318 h 709127"/>
              <a:gd name="T78" fmla="*/ 2147483647 w 1753534"/>
              <a:gd name="T79" fmla="*/ 43658841 h 709127"/>
              <a:gd name="T80" fmla="*/ 2147483647 w 1753534"/>
              <a:gd name="T81" fmla="*/ 36765398 h 709127"/>
              <a:gd name="T82" fmla="*/ 2147483647 w 1753534"/>
              <a:gd name="T83" fmla="*/ 27574208 h 709127"/>
              <a:gd name="T84" fmla="*/ 2147483647 w 1753534"/>
              <a:gd name="T85" fmla="*/ 22978470 h 709127"/>
              <a:gd name="T86" fmla="*/ 2147483647 w 1753534"/>
              <a:gd name="T87" fmla="*/ 20680486 h 709127"/>
              <a:gd name="T88" fmla="*/ 2147483647 w 1753534"/>
              <a:gd name="T89" fmla="*/ 22978470 h 709127"/>
              <a:gd name="T90" fmla="*/ 2147483647 w 1753534"/>
              <a:gd name="T91" fmla="*/ 25276224 h 709127"/>
              <a:gd name="T92" fmla="*/ 2147483647 w 1753534"/>
              <a:gd name="T93" fmla="*/ 29871832 h 709127"/>
              <a:gd name="T94" fmla="*/ 2147483647 w 1753534"/>
              <a:gd name="T95" fmla="*/ 27574208 h 709127"/>
              <a:gd name="T96" fmla="*/ 2147483647 w 1753534"/>
              <a:gd name="T97" fmla="*/ 25276224 h 709127"/>
              <a:gd name="T98" fmla="*/ 2147483647 w 1753534"/>
              <a:gd name="T99" fmla="*/ 22978470 h 709127"/>
              <a:gd name="T100" fmla="*/ 2147483647 w 1753534"/>
              <a:gd name="T101" fmla="*/ 18382634 h 709127"/>
              <a:gd name="T102" fmla="*/ 2147483647 w 1753534"/>
              <a:gd name="T103" fmla="*/ 16085030 h 709127"/>
              <a:gd name="T104" fmla="*/ 2147483647 w 1753534"/>
              <a:gd name="T105" fmla="*/ 2297980 h 709127"/>
              <a:gd name="T106" fmla="*/ 2147483647 w 1753534"/>
              <a:gd name="T107" fmla="*/ 4595834 h 709127"/>
              <a:gd name="T108" fmla="*/ 2147483647 w 1753534"/>
              <a:gd name="T109" fmla="*/ 1148918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10256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10464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465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0257" name="Полилиния 34"/>
          <p:cNvSpPr>
            <a:spLocks noChangeArrowheads="1"/>
          </p:cNvSpPr>
          <p:nvPr/>
        </p:nvSpPr>
        <p:spPr bwMode="auto">
          <a:xfrm>
            <a:off x="4800600" y="4495800"/>
            <a:ext cx="3429000" cy="1831975"/>
          </a:xfrm>
          <a:custGeom>
            <a:avLst/>
            <a:gdLst>
              <a:gd name="T0" fmla="*/ 32890485 w 1753534"/>
              <a:gd name="T1" fmla="*/ 27238497 h 709127"/>
              <a:gd name="T2" fmla="*/ 29820547 w 1753534"/>
              <a:gd name="T3" fmla="*/ 10895774 h 709127"/>
              <a:gd name="T4" fmla="*/ 23680593 w 1753534"/>
              <a:gd name="T5" fmla="*/ 0 h 709127"/>
              <a:gd name="T6" fmla="*/ 9354226 w 1753534"/>
              <a:gd name="T7" fmla="*/ 5448078 h 709127"/>
              <a:gd name="T8" fmla="*/ 7307541 w 1753534"/>
              <a:gd name="T9" fmla="*/ 16342919 h 709127"/>
              <a:gd name="T10" fmla="*/ 3214267 w 1753534"/>
              <a:gd name="T11" fmla="*/ 65372628 h 709127"/>
              <a:gd name="T12" fmla="*/ 6284259 w 1753534"/>
              <a:gd name="T13" fmla="*/ 141639526 h 709127"/>
              <a:gd name="T14" fmla="*/ 9354226 w 1753534"/>
              <a:gd name="T15" fmla="*/ 147087116 h 709127"/>
              <a:gd name="T16" fmla="*/ 11400775 w 1753534"/>
              <a:gd name="T17" fmla="*/ 326860432 h 709127"/>
              <a:gd name="T18" fmla="*/ 16517392 w 1753534"/>
              <a:gd name="T19" fmla="*/ 359546384 h 709127"/>
              <a:gd name="T20" fmla="*/ 25727198 w 1753534"/>
              <a:gd name="T21" fmla="*/ 381337074 h 709127"/>
              <a:gd name="T22" fmla="*/ 28797143 w 1753534"/>
              <a:gd name="T23" fmla="*/ 386784664 h 709127"/>
              <a:gd name="T24" fmla="*/ 34937011 w 1753534"/>
              <a:gd name="T25" fmla="*/ 403127764 h 709127"/>
              <a:gd name="T26" fmla="*/ 47216794 w 1753534"/>
              <a:gd name="T27" fmla="*/ 397680174 h 709127"/>
              <a:gd name="T28" fmla="*/ 53356779 w 1753534"/>
              <a:gd name="T29" fmla="*/ 392231923 h 709127"/>
              <a:gd name="T30" fmla="*/ 88149461 w 1753534"/>
              <a:gd name="T31" fmla="*/ 397680174 h 709127"/>
              <a:gd name="T32" fmla="*/ 91219281 w 1753534"/>
              <a:gd name="T33" fmla="*/ 403127764 h 709127"/>
              <a:gd name="T34" fmla="*/ 99405886 w 1753534"/>
              <a:gd name="T35" fmla="*/ 414022944 h 709127"/>
              <a:gd name="T36" fmla="*/ 113732321 w 1753534"/>
              <a:gd name="T37" fmla="*/ 408574693 h 709127"/>
              <a:gd name="T38" fmla="*/ 116802329 w 1753534"/>
              <a:gd name="T39" fmla="*/ 397680174 h 709127"/>
              <a:gd name="T40" fmla="*/ 122942158 w 1753534"/>
              <a:gd name="T41" fmla="*/ 386784664 h 709127"/>
              <a:gd name="T42" fmla="*/ 131128700 w 1753534"/>
              <a:gd name="T43" fmla="*/ 370441895 h 709127"/>
              <a:gd name="T44" fmla="*/ 139315149 w 1753534"/>
              <a:gd name="T45" fmla="*/ 337755612 h 709127"/>
              <a:gd name="T46" fmla="*/ 143408452 w 1753534"/>
              <a:gd name="T47" fmla="*/ 332308518 h 709127"/>
              <a:gd name="T48" fmla="*/ 146478397 w 1753534"/>
              <a:gd name="T49" fmla="*/ 321412842 h 709127"/>
              <a:gd name="T50" fmla="*/ 150571575 w 1753534"/>
              <a:gd name="T51" fmla="*/ 315965583 h 709127"/>
              <a:gd name="T52" fmla="*/ 180247925 w 1753534"/>
              <a:gd name="T53" fmla="*/ 305069577 h 709127"/>
              <a:gd name="T54" fmla="*/ 183317621 w 1753534"/>
              <a:gd name="T55" fmla="*/ 299621987 h 709127"/>
              <a:gd name="T56" fmla="*/ 190480869 w 1753534"/>
              <a:gd name="T57" fmla="*/ 288726973 h 709127"/>
              <a:gd name="T58" fmla="*/ 190480869 w 1753534"/>
              <a:gd name="T59" fmla="*/ 245145923 h 709127"/>
              <a:gd name="T60" fmla="*/ 188434280 w 1753534"/>
              <a:gd name="T61" fmla="*/ 212458896 h 709127"/>
              <a:gd name="T62" fmla="*/ 183317621 w 1753534"/>
              <a:gd name="T63" fmla="*/ 190668868 h 709127"/>
              <a:gd name="T64" fmla="*/ 179224318 w 1753534"/>
              <a:gd name="T65" fmla="*/ 185221278 h 709127"/>
              <a:gd name="T66" fmla="*/ 175131015 w 1753534"/>
              <a:gd name="T67" fmla="*/ 174325768 h 709127"/>
              <a:gd name="T68" fmla="*/ 162851233 w 1753534"/>
              <a:gd name="T69" fmla="*/ 168877475 h 709127"/>
              <a:gd name="T70" fmla="*/ 159781537 w 1753534"/>
              <a:gd name="T71" fmla="*/ 163430547 h 709127"/>
              <a:gd name="T72" fmla="*/ 152618164 w 1753534"/>
              <a:gd name="T73" fmla="*/ 152535202 h 709127"/>
              <a:gd name="T74" fmla="*/ 148524986 w 1753534"/>
              <a:gd name="T75" fmla="*/ 141639526 h 709127"/>
              <a:gd name="T76" fmla="*/ 142385095 w 1753534"/>
              <a:gd name="T77" fmla="*/ 119848836 h 709127"/>
              <a:gd name="T78" fmla="*/ 136245203 w 1753534"/>
              <a:gd name="T79" fmla="*/ 103505901 h 709127"/>
              <a:gd name="T80" fmla="*/ 134198490 w 1753534"/>
              <a:gd name="T81" fmla="*/ 87162966 h 709127"/>
              <a:gd name="T82" fmla="*/ 128058817 w 1753534"/>
              <a:gd name="T83" fmla="*/ 65372628 h 709127"/>
              <a:gd name="T84" fmla="*/ 124988871 w 1753534"/>
              <a:gd name="T85" fmla="*/ 54477159 h 709127"/>
              <a:gd name="T86" fmla="*/ 120895506 w 1753534"/>
              <a:gd name="T87" fmla="*/ 49029114 h 709127"/>
              <a:gd name="T88" fmla="*/ 95312646 w 1753534"/>
              <a:gd name="T89" fmla="*/ 54477159 h 709127"/>
              <a:gd name="T90" fmla="*/ 92242701 w 1753534"/>
              <a:gd name="T91" fmla="*/ 59924583 h 709127"/>
              <a:gd name="T92" fmla="*/ 85079452 w 1753534"/>
              <a:gd name="T93" fmla="*/ 70819763 h 709127"/>
              <a:gd name="T94" fmla="*/ 70753018 w 1753534"/>
              <a:gd name="T95" fmla="*/ 65372628 h 709127"/>
              <a:gd name="T96" fmla="*/ 67683073 w 1753534"/>
              <a:gd name="T97" fmla="*/ 59924583 h 709127"/>
              <a:gd name="T98" fmla="*/ 63589848 w 1753534"/>
              <a:gd name="T99" fmla="*/ 54477159 h 709127"/>
              <a:gd name="T100" fmla="*/ 60519934 w 1753534"/>
              <a:gd name="T101" fmla="*/ 43581401 h 709127"/>
              <a:gd name="T102" fmla="*/ 57449894 w 1753534"/>
              <a:gd name="T103" fmla="*/ 38134255 h 709127"/>
              <a:gd name="T104" fmla="*/ 49263383 w 1753534"/>
              <a:gd name="T105" fmla="*/ 5448078 h 709127"/>
              <a:gd name="T106" fmla="*/ 40053671 w 1753534"/>
              <a:gd name="T107" fmla="*/ 10895774 h 709127"/>
              <a:gd name="T108" fmla="*/ 32890485 w 1753534"/>
              <a:gd name="T109" fmla="*/ 2723849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10258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59" name="Line 24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25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26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27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3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65" name="Text Box 553"/>
          <p:cNvSpPr txBox="1"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Риски возникновения природных пожаров на территории поселка Зимовка Чулымского района (слайд №2)</a:t>
            </a:r>
          </a:p>
        </p:txBody>
      </p:sp>
      <p:sp>
        <p:nvSpPr>
          <p:cNvPr id="10266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267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10456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457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0458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10459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0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6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0462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3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268" name="Line 48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2362200" y="3733800"/>
            <a:ext cx="350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047" idx="2"/>
          </p:cNvCxnSpPr>
          <p:nvPr/>
        </p:nvCxnSpPr>
        <p:spPr bwMode="auto">
          <a:xfrm rot="5400000" flipH="1" flipV="1">
            <a:off x="5718175" y="3413125"/>
            <a:ext cx="469900" cy="17145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1" name="AutoShape 252"/>
          <p:cNvSpPr>
            <a:spLocks noChangeArrowheads="1"/>
          </p:cNvSpPr>
          <p:nvPr/>
        </p:nvSpPr>
        <p:spPr bwMode="auto">
          <a:xfrm flipH="1">
            <a:off x="2971800" y="4403725"/>
            <a:ext cx="1600200" cy="1236663"/>
          </a:xfrm>
          <a:prstGeom prst="wedgeRectCallout">
            <a:avLst>
              <a:gd name="adj1" fmla="val -173611"/>
              <a:gd name="adj2" fmla="val -89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19" tIns="63910" rIns="127819" bIns="63910">
            <a:spAutoFit/>
          </a:bodyPr>
          <a:lstStyle/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Трансформаторная 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подстанция</a:t>
            </a:r>
          </a:p>
          <a:p>
            <a:pPr algn="ctr" defTabSz="1789113"/>
            <a:r>
              <a:rPr lang="ru-RU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Тип здания – 1этаж. кирпич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Мощность –10/0,4 кВ</a:t>
            </a:r>
          </a:p>
          <a:p>
            <a:pPr algn="ctr" defTabSz="1789113"/>
            <a:r>
              <a:rPr lang="ru-RU" sz="8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% износа – 30%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Население – 30 чел.</a:t>
            </a:r>
          </a:p>
          <a:p>
            <a:pPr defTabSz="1789113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Домов – 18</a:t>
            </a:r>
          </a:p>
        </p:txBody>
      </p:sp>
      <p:grpSp>
        <p:nvGrpSpPr>
          <p:cNvPr id="10272" name="Группа 153"/>
          <p:cNvGrpSpPr>
            <a:grpSpLocks/>
          </p:cNvGrpSpPr>
          <p:nvPr/>
        </p:nvGrpSpPr>
        <p:grpSpPr bwMode="auto">
          <a:xfrm rot="-357958">
            <a:off x="990600" y="3124200"/>
            <a:ext cx="1073150" cy="152400"/>
            <a:chOff x="6757196" y="7872434"/>
            <a:chExt cx="1073158" cy="153323"/>
          </a:xfrm>
        </p:grpSpPr>
        <p:cxnSp>
          <p:nvCxnSpPr>
            <p:cNvPr id="10447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8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9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50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51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52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53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54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55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73" name="Группа 153"/>
          <p:cNvGrpSpPr>
            <a:grpSpLocks/>
          </p:cNvGrpSpPr>
          <p:nvPr/>
        </p:nvGrpSpPr>
        <p:grpSpPr bwMode="auto">
          <a:xfrm rot="-357958">
            <a:off x="2122488" y="2992438"/>
            <a:ext cx="1073150" cy="152400"/>
            <a:chOff x="6757196" y="7872434"/>
            <a:chExt cx="1073158" cy="153323"/>
          </a:xfrm>
        </p:grpSpPr>
        <p:cxnSp>
          <p:nvCxnSpPr>
            <p:cNvPr id="10438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9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0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1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2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3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4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5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46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74" name="Группа 153"/>
          <p:cNvGrpSpPr>
            <a:grpSpLocks/>
          </p:cNvGrpSpPr>
          <p:nvPr/>
        </p:nvGrpSpPr>
        <p:grpSpPr bwMode="auto">
          <a:xfrm rot="-357958">
            <a:off x="3281363" y="2874963"/>
            <a:ext cx="1073150" cy="152400"/>
            <a:chOff x="6757196" y="7872434"/>
            <a:chExt cx="1073158" cy="153323"/>
          </a:xfrm>
        </p:grpSpPr>
        <p:cxnSp>
          <p:nvCxnSpPr>
            <p:cNvPr id="10429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0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1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2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3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4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5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6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37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75" name="Группа 153"/>
          <p:cNvGrpSpPr>
            <a:grpSpLocks/>
          </p:cNvGrpSpPr>
          <p:nvPr/>
        </p:nvGrpSpPr>
        <p:grpSpPr bwMode="auto">
          <a:xfrm rot="-357958">
            <a:off x="4424363" y="2763838"/>
            <a:ext cx="1073150" cy="152400"/>
            <a:chOff x="6757196" y="7872434"/>
            <a:chExt cx="1073158" cy="153323"/>
          </a:xfrm>
        </p:grpSpPr>
        <p:cxnSp>
          <p:nvCxnSpPr>
            <p:cNvPr id="10420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1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2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3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4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5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6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7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28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76" name="Группа 153"/>
          <p:cNvGrpSpPr>
            <a:grpSpLocks/>
          </p:cNvGrpSpPr>
          <p:nvPr/>
        </p:nvGrpSpPr>
        <p:grpSpPr bwMode="auto">
          <a:xfrm rot="-357958">
            <a:off x="5567363" y="2646363"/>
            <a:ext cx="1073150" cy="152400"/>
            <a:chOff x="6757196" y="7872434"/>
            <a:chExt cx="1073158" cy="153323"/>
          </a:xfrm>
        </p:grpSpPr>
        <p:cxnSp>
          <p:nvCxnSpPr>
            <p:cNvPr id="10411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2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3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4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5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6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7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8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9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77" name="Группа 153"/>
          <p:cNvGrpSpPr>
            <a:grpSpLocks/>
          </p:cNvGrpSpPr>
          <p:nvPr/>
        </p:nvGrpSpPr>
        <p:grpSpPr bwMode="auto">
          <a:xfrm rot="-357958">
            <a:off x="6710363" y="2535238"/>
            <a:ext cx="1073150" cy="152400"/>
            <a:chOff x="6757196" y="7872434"/>
            <a:chExt cx="1073158" cy="153323"/>
          </a:xfrm>
        </p:grpSpPr>
        <p:cxnSp>
          <p:nvCxnSpPr>
            <p:cNvPr id="10402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3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4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5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6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7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8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9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10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78" name="Группа 153"/>
          <p:cNvGrpSpPr>
            <a:grpSpLocks/>
          </p:cNvGrpSpPr>
          <p:nvPr/>
        </p:nvGrpSpPr>
        <p:grpSpPr bwMode="auto">
          <a:xfrm rot="10440704">
            <a:off x="4652963" y="4322763"/>
            <a:ext cx="1073150" cy="152400"/>
            <a:chOff x="6757196" y="7872434"/>
            <a:chExt cx="1073158" cy="153323"/>
          </a:xfrm>
        </p:grpSpPr>
        <p:cxnSp>
          <p:nvCxnSpPr>
            <p:cNvPr id="10393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4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5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6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7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8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9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0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401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79" name="Группа 153"/>
          <p:cNvGrpSpPr>
            <a:grpSpLocks/>
          </p:cNvGrpSpPr>
          <p:nvPr/>
        </p:nvGrpSpPr>
        <p:grpSpPr bwMode="auto">
          <a:xfrm rot="10647958">
            <a:off x="5870575" y="4243388"/>
            <a:ext cx="1073150" cy="152400"/>
            <a:chOff x="6757196" y="7872434"/>
            <a:chExt cx="1073158" cy="153323"/>
          </a:xfrm>
        </p:grpSpPr>
        <p:cxnSp>
          <p:nvCxnSpPr>
            <p:cNvPr id="10384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5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6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7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8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9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0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1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92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grpSp>
        <p:nvGrpSpPr>
          <p:cNvPr id="10280" name="Группа 153"/>
          <p:cNvGrpSpPr>
            <a:grpSpLocks/>
          </p:cNvGrpSpPr>
          <p:nvPr/>
        </p:nvGrpSpPr>
        <p:grpSpPr bwMode="auto">
          <a:xfrm rot="10183457">
            <a:off x="7015163" y="4094163"/>
            <a:ext cx="1073150" cy="152400"/>
            <a:chOff x="6757196" y="7872434"/>
            <a:chExt cx="1073158" cy="153323"/>
          </a:xfrm>
        </p:grpSpPr>
        <p:cxnSp>
          <p:nvCxnSpPr>
            <p:cNvPr id="10375" name="Прямая соединительная линия 139"/>
            <p:cNvCxnSpPr>
              <a:cxnSpLocks noChangeShapeType="1"/>
            </p:cNvCxnSpPr>
            <p:nvPr/>
          </p:nvCxnSpPr>
          <p:spPr bwMode="auto">
            <a:xfrm>
              <a:off x="6757990" y="8015310"/>
              <a:ext cx="1071570" cy="1588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76" name="Прямая соединительная линия 141"/>
            <p:cNvCxnSpPr>
              <a:cxnSpLocks noChangeShapeType="1"/>
            </p:cNvCxnSpPr>
            <p:nvPr/>
          </p:nvCxnSpPr>
          <p:spPr bwMode="auto">
            <a:xfrm rot="5400000">
              <a:off x="6685758" y="7943872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77" name="Прямая соединительная линия 144"/>
            <p:cNvCxnSpPr>
              <a:cxnSpLocks noChangeShapeType="1"/>
            </p:cNvCxnSpPr>
            <p:nvPr/>
          </p:nvCxnSpPr>
          <p:spPr bwMode="auto">
            <a:xfrm rot="5400000">
              <a:off x="6838158" y="7947988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78" name="Прямая соединительная линия 145"/>
            <p:cNvCxnSpPr>
              <a:cxnSpLocks noChangeShapeType="1"/>
            </p:cNvCxnSpPr>
            <p:nvPr/>
          </p:nvCxnSpPr>
          <p:spPr bwMode="auto">
            <a:xfrm rot="5400000">
              <a:off x="6990558" y="7952104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79" name="Прямая соединительная линия 146"/>
            <p:cNvCxnSpPr>
              <a:cxnSpLocks noChangeShapeType="1"/>
            </p:cNvCxnSpPr>
            <p:nvPr/>
          </p:nvCxnSpPr>
          <p:spPr bwMode="auto">
            <a:xfrm rot="5400000">
              <a:off x="7149547" y="7953525"/>
              <a:ext cx="143670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0" name="Прямая соединительная линия 148"/>
            <p:cNvCxnSpPr>
              <a:cxnSpLocks noChangeShapeType="1"/>
            </p:cNvCxnSpPr>
            <p:nvPr/>
          </p:nvCxnSpPr>
          <p:spPr bwMode="auto">
            <a:xfrm rot="5400000">
              <a:off x="730517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1" name="Прямая соединительная линия 150"/>
            <p:cNvCxnSpPr>
              <a:cxnSpLocks noChangeShapeType="1"/>
            </p:cNvCxnSpPr>
            <p:nvPr/>
          </p:nvCxnSpPr>
          <p:spPr bwMode="auto">
            <a:xfrm rot="5400000">
              <a:off x="7472767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2" name="Прямая соединительная линия 151"/>
            <p:cNvCxnSpPr>
              <a:cxnSpLocks noChangeShapeType="1"/>
            </p:cNvCxnSpPr>
            <p:nvPr/>
          </p:nvCxnSpPr>
          <p:spPr bwMode="auto">
            <a:xfrm rot="5400000">
              <a:off x="7615643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  <p:cxnSp>
          <p:nvCxnSpPr>
            <p:cNvPr id="10383" name="Прямая соединительная линия 152"/>
            <p:cNvCxnSpPr>
              <a:cxnSpLocks noChangeShapeType="1"/>
            </p:cNvCxnSpPr>
            <p:nvPr/>
          </p:nvCxnSpPr>
          <p:spPr bwMode="auto">
            <a:xfrm rot="5400000">
              <a:off x="7758519" y="7943475"/>
              <a:ext cx="142876" cy="794"/>
            </a:xfrm>
            <a:prstGeom prst="line">
              <a:avLst/>
            </a:prstGeom>
            <a:noFill/>
            <a:ln w="25400" algn="ctr">
              <a:solidFill>
                <a:srgbClr val="993300"/>
              </a:solidFill>
              <a:round/>
              <a:headEnd/>
              <a:tailEnd/>
            </a:ln>
          </p:spPr>
        </p:cxnSp>
      </p:grpSp>
      <p:sp>
        <p:nvSpPr>
          <p:cNvPr id="10281" name="AutoShape 252"/>
          <p:cNvSpPr>
            <a:spLocks noChangeArrowheads="1"/>
          </p:cNvSpPr>
          <p:nvPr/>
        </p:nvSpPr>
        <p:spPr bwMode="auto">
          <a:xfrm>
            <a:off x="7239000" y="2895600"/>
            <a:ext cx="1371600" cy="1206500"/>
          </a:xfrm>
          <a:prstGeom prst="wedgeRectCallout">
            <a:avLst>
              <a:gd name="adj1" fmla="val -129130"/>
              <a:gd name="adj2" fmla="val -50736"/>
            </a:avLst>
          </a:prstGeom>
          <a:solidFill>
            <a:schemeClr val="accent1">
              <a:alpha val="8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% износа оборудования – 20 %</a:t>
            </a:r>
          </a:p>
          <a:p>
            <a:pPr algn="ctr" defTabSz="1790700"/>
            <a:r>
              <a:rPr lang="ru-RU" sz="1000" i="1">
                <a:cs typeface="Times New Roman" pitchFamily="18" charset="0"/>
              </a:rPr>
              <a:t>Порядок подачи  воды  -  насосом.      </a:t>
            </a:r>
            <a:endParaRPr lang="ru-RU" sz="800">
              <a:cs typeface="Times New Roman" pitchFamily="18" charset="0"/>
            </a:endParaRPr>
          </a:p>
        </p:txBody>
      </p:sp>
      <p:sp>
        <p:nvSpPr>
          <p:cNvPr id="10282" name="AutoShape 252"/>
          <p:cNvSpPr>
            <a:spLocks noChangeArrowheads="1"/>
          </p:cNvSpPr>
          <p:nvPr/>
        </p:nvSpPr>
        <p:spPr bwMode="auto">
          <a:xfrm>
            <a:off x="304800" y="1981200"/>
            <a:ext cx="2128838" cy="503238"/>
          </a:xfrm>
          <a:prstGeom prst="wedgeRectCallout">
            <a:avLst>
              <a:gd name="adj1" fmla="val 68398"/>
              <a:gd name="adj2" fmla="val 168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800">
                <a:cs typeface="Times New Roman" pitchFamily="18" charset="0"/>
              </a:rPr>
              <a:t>Минерализованная полоса.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Ширина 12 м.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Длинна  - 1.5 км.</a:t>
            </a:r>
          </a:p>
        </p:txBody>
      </p:sp>
      <p:sp>
        <p:nvSpPr>
          <p:cNvPr id="10283" name="AutoShape 252"/>
          <p:cNvSpPr>
            <a:spLocks noChangeArrowheads="1"/>
          </p:cNvSpPr>
          <p:nvPr/>
        </p:nvSpPr>
        <p:spPr bwMode="auto">
          <a:xfrm>
            <a:off x="5410200" y="4800600"/>
            <a:ext cx="1138238" cy="622300"/>
          </a:xfrm>
          <a:prstGeom prst="wedgeRectCallout">
            <a:avLst>
              <a:gd name="adj1" fmla="val 106815"/>
              <a:gd name="adj2" fmla="val -136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800">
                <a:cs typeface="Times New Roman" pitchFamily="18" charset="0"/>
              </a:rPr>
              <a:t>Минерализованная полоса.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Ширина 12 м.</a:t>
            </a:r>
          </a:p>
          <a:p>
            <a:pPr algn="ctr" defTabSz="1790700"/>
            <a:r>
              <a:rPr lang="ru-RU" sz="800" i="1">
                <a:cs typeface="Times New Roman" pitchFamily="18" charset="0"/>
              </a:rPr>
              <a:t>Длинна  - 0,5 км.</a:t>
            </a:r>
          </a:p>
        </p:txBody>
      </p:sp>
      <p:graphicFrame>
        <p:nvGraphicFramePr>
          <p:cNvPr id="135" name="Group 189"/>
          <p:cNvGraphicFramePr>
            <a:graphicFrameLocks noGrp="1"/>
          </p:cNvGraphicFramePr>
          <p:nvPr/>
        </p:nvGraphicFramePr>
        <p:xfrm>
          <a:off x="0" y="1143000"/>
          <a:ext cx="9144000" cy="1023372"/>
        </p:xfrm>
        <a:graphic>
          <a:graphicData uri="http://schemas.openxmlformats.org/drawingml/2006/table">
            <a:tbl>
              <a:tblPr/>
              <a:tblGrid>
                <a:gridCol w="959304"/>
                <a:gridCol w="836839"/>
                <a:gridCol w="967809"/>
                <a:gridCol w="1161709"/>
                <a:gridCol w="1136196"/>
                <a:gridCol w="4082143"/>
              </a:tblGrid>
              <a:tr h="209277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9277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2008</a:t>
                      </a: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845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пожара погибло 0 человек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пожар погибло 0 человек 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пожар погибло 0 человек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пожара погибло 0 человек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территории поселения сохраняется вероятность возникновения природных пожаров в жилой зоне.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" name="Group 191"/>
          <p:cNvGraphicFramePr>
            <a:graphicFrameLocks noGrp="1"/>
          </p:cNvGraphicFramePr>
          <p:nvPr/>
        </p:nvGraphicFramePr>
        <p:xfrm>
          <a:off x="4114800" y="2286000"/>
          <a:ext cx="4800600" cy="1327422"/>
        </p:xfrm>
        <a:graphic>
          <a:graphicData uri="http://schemas.openxmlformats.org/drawingml/2006/table">
            <a:tbl>
              <a:tblPr/>
              <a:tblGrid>
                <a:gridCol w="1065213"/>
                <a:gridCol w="1357312"/>
                <a:gridCol w="566738"/>
                <a:gridCol w="565150"/>
                <a:gridCol w="568325"/>
                <a:gridCol w="677862"/>
              </a:tblGrid>
              <a:tr h="150862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311041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ОППЧ-76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Чулымский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район с. 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Ужаниха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632586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7787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ДПД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Чулымский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район п.Воздвиженский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Ул.  Центральная 13/2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7787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Лесничий 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Чулымский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район п. Воздвиженский ул. Октябрьская 15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Group 190"/>
          <p:cNvGraphicFramePr>
            <a:graphicFrameLocks noGrp="1"/>
          </p:cNvGraphicFramePr>
          <p:nvPr/>
        </p:nvGraphicFramePr>
        <p:xfrm>
          <a:off x="4267200" y="5486400"/>
          <a:ext cx="4419600" cy="1056003"/>
        </p:xfrm>
        <a:graphic>
          <a:graphicData uri="http://schemas.openxmlformats.org/drawingml/2006/table">
            <a:tbl>
              <a:tblPr/>
              <a:tblGrid>
                <a:gridCol w="1368203"/>
                <a:gridCol w="1775270"/>
                <a:gridCol w="1276127"/>
              </a:tblGrid>
              <a:tr h="155575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Таблица вызовов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Ф.И.О. Должность руководителя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Телефон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.Фогель В.А глава администрации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Раб.: 8 (383) 50-31-371;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Мастер теплотехник ООО «</a:t>
                      </a: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Строймонтаж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Седых В.В..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 8-383-50-31-301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Лесничий 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Лескевич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С.Ю.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31-395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11266" name="Документ" r:id="rId3" imgW="6719762" imgH="6980120" progId="Word.Document.8">
              <p:embed/>
            </p:oleObj>
          </a:graphicData>
        </a:graphic>
      </p:graphicFrame>
      <p:sp>
        <p:nvSpPr>
          <p:cNvPr id="11267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68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69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0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1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2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3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4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5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6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77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11278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11406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407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1279" name="Полилиния 34"/>
          <p:cNvSpPr>
            <a:spLocks noChangeArrowheads="1"/>
          </p:cNvSpPr>
          <p:nvPr/>
        </p:nvSpPr>
        <p:spPr bwMode="auto">
          <a:xfrm>
            <a:off x="4572000" y="4724400"/>
            <a:ext cx="4343400" cy="1600200"/>
          </a:xfrm>
          <a:custGeom>
            <a:avLst/>
            <a:gdLst>
              <a:gd name="T0" fmla="*/ 135845266 w 1753534"/>
              <a:gd name="T1" fmla="*/ 12097927 h 709127"/>
              <a:gd name="T2" fmla="*/ 123165710 w 1753534"/>
              <a:gd name="T3" fmla="*/ 4839357 h 709127"/>
              <a:gd name="T4" fmla="*/ 97806202 w 1753534"/>
              <a:gd name="T5" fmla="*/ 0 h 709127"/>
              <a:gd name="T6" fmla="*/ 38635065 w 1753534"/>
              <a:gd name="T7" fmla="*/ 2419760 h 709127"/>
              <a:gd name="T8" fmla="*/ 30181882 w 1753534"/>
              <a:gd name="T9" fmla="*/ 7258687 h 709127"/>
              <a:gd name="T10" fmla="*/ 13275612 w 1753534"/>
              <a:gd name="T11" fmla="*/ 29035164 h 709127"/>
              <a:gd name="T12" fmla="*/ 25955450 w 1753534"/>
              <a:gd name="T13" fmla="*/ 62909043 h 709127"/>
              <a:gd name="T14" fmla="*/ 38635065 w 1753534"/>
              <a:gd name="T15" fmla="*/ 65328562 h 709127"/>
              <a:gd name="T16" fmla="*/ 47087841 w 1753534"/>
              <a:gd name="T17" fmla="*/ 145174603 h 709127"/>
              <a:gd name="T18" fmla="*/ 68220619 w 1753534"/>
              <a:gd name="T19" fmla="*/ 159692045 h 709127"/>
              <a:gd name="T20" fmla="*/ 106259266 w 1753534"/>
              <a:gd name="T21" fmla="*/ 169370412 h 709127"/>
              <a:gd name="T22" fmla="*/ 118938663 w 1753534"/>
              <a:gd name="T23" fmla="*/ 171789751 h 709127"/>
              <a:gd name="T24" fmla="*/ 144297854 w 1753534"/>
              <a:gd name="T25" fmla="*/ 179048635 h 709127"/>
              <a:gd name="T26" fmla="*/ 195016195 w 1753534"/>
              <a:gd name="T27" fmla="*/ 176629151 h 709127"/>
              <a:gd name="T28" fmla="*/ 220375465 w 1753534"/>
              <a:gd name="T29" fmla="*/ 174209379 h 709127"/>
              <a:gd name="T30" fmla="*/ 364077228 w 1753534"/>
              <a:gd name="T31" fmla="*/ 176629151 h 709127"/>
              <a:gd name="T32" fmla="*/ 376756626 w 1753534"/>
              <a:gd name="T33" fmla="*/ 179048635 h 709127"/>
              <a:gd name="T34" fmla="*/ 410568880 w 1753534"/>
              <a:gd name="T35" fmla="*/ 183887890 h 709127"/>
              <a:gd name="T36" fmla="*/ 469740562 w 1753534"/>
              <a:gd name="T37" fmla="*/ 181468118 h 709127"/>
              <a:gd name="T38" fmla="*/ 482419959 w 1753534"/>
              <a:gd name="T39" fmla="*/ 176629151 h 709127"/>
              <a:gd name="T40" fmla="*/ 507779071 w 1753534"/>
              <a:gd name="T41" fmla="*/ 171789751 h 709127"/>
              <a:gd name="T42" fmla="*/ 541590691 w 1753534"/>
              <a:gd name="T43" fmla="*/ 164531156 h 709127"/>
              <a:gd name="T44" fmla="*/ 575403262 w 1753534"/>
              <a:gd name="T45" fmla="*/ 150013642 h 709127"/>
              <a:gd name="T46" fmla="*/ 592309865 w 1753534"/>
              <a:gd name="T47" fmla="*/ 147594303 h 709127"/>
              <a:gd name="T48" fmla="*/ 604988945 w 1753534"/>
              <a:gd name="T49" fmla="*/ 142755191 h 709127"/>
              <a:gd name="T50" fmla="*/ 621894913 w 1753534"/>
              <a:gd name="T51" fmla="*/ 140335636 h 709127"/>
              <a:gd name="T52" fmla="*/ 744465326 w 1753534"/>
              <a:gd name="T53" fmla="*/ 135496452 h 709127"/>
              <a:gd name="T54" fmla="*/ 757143455 w 1753534"/>
              <a:gd name="T55" fmla="*/ 133076680 h 709127"/>
              <a:gd name="T56" fmla="*/ 786729771 w 1753534"/>
              <a:gd name="T57" fmla="*/ 128237713 h 709127"/>
              <a:gd name="T58" fmla="*/ 786729771 w 1753534"/>
              <a:gd name="T59" fmla="*/ 108881196 h 709127"/>
              <a:gd name="T60" fmla="*/ 778276629 w 1753534"/>
              <a:gd name="T61" fmla="*/ 94363356 h 709127"/>
              <a:gd name="T62" fmla="*/ 757143455 w 1753534"/>
              <a:gd name="T63" fmla="*/ 84685350 h 709127"/>
              <a:gd name="T64" fmla="*/ 740237169 w 1753534"/>
              <a:gd name="T65" fmla="*/ 82265795 h 709127"/>
              <a:gd name="T66" fmla="*/ 723331517 w 1753534"/>
              <a:gd name="T67" fmla="*/ 77426539 h 709127"/>
              <a:gd name="T68" fmla="*/ 672612661 w 1753534"/>
              <a:gd name="T69" fmla="*/ 75006713 h 709127"/>
              <a:gd name="T70" fmla="*/ 659934056 w 1753534"/>
              <a:gd name="T71" fmla="*/ 72587482 h 709127"/>
              <a:gd name="T72" fmla="*/ 630347422 w 1753534"/>
              <a:gd name="T73" fmla="*/ 67748298 h 709127"/>
              <a:gd name="T74" fmla="*/ 613442405 w 1753534"/>
              <a:gd name="T75" fmla="*/ 62909043 h 709127"/>
              <a:gd name="T76" fmla="*/ 588082659 w 1753534"/>
              <a:gd name="T77" fmla="*/ 53230748 h 709127"/>
              <a:gd name="T78" fmla="*/ 562723865 w 1753534"/>
              <a:gd name="T79" fmla="*/ 45972009 h 709127"/>
              <a:gd name="T80" fmla="*/ 554270722 w 1753534"/>
              <a:gd name="T81" fmla="*/ 38713342 h 709127"/>
              <a:gd name="T82" fmla="*/ 528912245 w 1753534"/>
              <a:gd name="T83" fmla="*/ 29035164 h 709127"/>
              <a:gd name="T84" fmla="*/ 516232214 w 1753534"/>
              <a:gd name="T85" fmla="*/ 24195981 h 709127"/>
              <a:gd name="T86" fmla="*/ 499325611 w 1753534"/>
              <a:gd name="T87" fmla="*/ 21776227 h 709127"/>
              <a:gd name="T88" fmla="*/ 393662911 w 1753534"/>
              <a:gd name="T89" fmla="*/ 24195981 h 709127"/>
              <a:gd name="T90" fmla="*/ 380982880 w 1753534"/>
              <a:gd name="T91" fmla="*/ 26615410 h 709127"/>
              <a:gd name="T92" fmla="*/ 351397514 w 1753534"/>
              <a:gd name="T93" fmla="*/ 31454503 h 709127"/>
              <a:gd name="T94" fmla="*/ 292226228 w 1753534"/>
              <a:gd name="T95" fmla="*/ 29035164 h 709127"/>
              <a:gd name="T96" fmla="*/ 279546672 w 1753534"/>
              <a:gd name="T97" fmla="*/ 26615410 h 709127"/>
              <a:gd name="T98" fmla="*/ 262640545 w 1753534"/>
              <a:gd name="T99" fmla="*/ 24195981 h 709127"/>
              <a:gd name="T100" fmla="*/ 249960989 w 1753534"/>
              <a:gd name="T101" fmla="*/ 19356617 h 709127"/>
              <a:gd name="T102" fmla="*/ 237281275 w 1753534"/>
              <a:gd name="T103" fmla="*/ 16937228 h 709127"/>
              <a:gd name="T104" fmla="*/ 203469021 w 1753534"/>
              <a:gd name="T105" fmla="*/ 2419760 h 709127"/>
              <a:gd name="T106" fmla="*/ 165430790 w 1753534"/>
              <a:gd name="T107" fmla="*/ 4839357 h 709127"/>
              <a:gd name="T108" fmla="*/ 135845266 w 1753534"/>
              <a:gd name="T109" fmla="*/ 1209792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11280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23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85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87" name="Полилиния 115"/>
          <p:cNvSpPr>
            <a:spLocks noChangeArrowheads="1"/>
          </p:cNvSpPr>
          <p:nvPr/>
        </p:nvSpPr>
        <p:spPr bwMode="auto">
          <a:xfrm rot="9033721">
            <a:off x="6505575" y="3476625"/>
            <a:ext cx="754063" cy="68580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11288" name="Полилиния 115"/>
          <p:cNvSpPr>
            <a:spLocks noChangeArrowheads="1"/>
          </p:cNvSpPr>
          <p:nvPr/>
        </p:nvSpPr>
        <p:spPr bwMode="auto">
          <a:xfrm>
            <a:off x="2209800" y="3657600"/>
            <a:ext cx="457200" cy="1066800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11289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1290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11398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99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11400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11401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2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403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11404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5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1291" name="Oval 115" descr="Темный диагональный 2"/>
          <p:cNvSpPr>
            <a:spLocks noChangeArrowheads="1"/>
          </p:cNvSpPr>
          <p:nvPr/>
        </p:nvSpPr>
        <p:spPr bwMode="auto">
          <a:xfrm>
            <a:off x="1219200" y="3657600"/>
            <a:ext cx="303213" cy="276225"/>
          </a:xfrm>
          <a:prstGeom prst="ellipse">
            <a:avLst/>
          </a:prstGeom>
          <a:pattFill prst="dkUpDiag">
            <a:fgClr>
              <a:srgbClr val="99CCFF">
                <a:alpha val="59999"/>
              </a:srgbClr>
            </a:fgClr>
            <a:bgClr>
              <a:schemeClr val="bg1">
                <a:alpha val="59999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/>
          <a:lstStyle/>
          <a:p>
            <a:pPr defTabSz="912813"/>
            <a:endParaRPr lang="ru-RU" sz="5500" b="1">
              <a:latin typeface="Times New Roman" pitchFamily="18" charset="0"/>
            </a:endParaRPr>
          </a:p>
        </p:txBody>
      </p:sp>
      <p:sp>
        <p:nvSpPr>
          <p:cNvPr id="11292" name="Line 43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Text Box 553"/>
          <p:cNvSpPr txBox="1">
            <a:spLocks noChangeArrowheads="1"/>
          </p:cNvSpPr>
          <p:nvPr/>
        </p:nvSpPr>
        <p:spPr bwMode="auto">
          <a:xfrm>
            <a:off x="0" y="0"/>
            <a:ext cx="9372600" cy="1447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техногенных пожаров (не бытовые пожары)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</a:rPr>
              <a:t>на территории села Зимовка Воздвиженского муниципального сельсовета</a:t>
            </a:r>
          </a:p>
        </p:txBody>
      </p:sp>
      <p:graphicFrame>
        <p:nvGraphicFramePr>
          <p:cNvPr id="19632" name="Group 176"/>
          <p:cNvGraphicFramePr>
            <a:graphicFrameLocks noGrp="1"/>
          </p:cNvGraphicFramePr>
          <p:nvPr/>
        </p:nvGraphicFramePr>
        <p:xfrm>
          <a:off x="0" y="1447800"/>
          <a:ext cx="9144001" cy="1126073"/>
        </p:xfrm>
        <a:graphic>
          <a:graphicData uri="http://schemas.openxmlformats.org/drawingml/2006/table">
            <a:tbl>
              <a:tblPr/>
              <a:tblGrid>
                <a:gridCol w="1085408"/>
                <a:gridCol w="822546"/>
                <a:gridCol w="953977"/>
                <a:gridCol w="1143000"/>
                <a:gridCol w="1119372"/>
                <a:gridCol w="4019698"/>
              </a:tblGrid>
              <a:tr h="220047">
                <a:tc gridSpan="5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047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705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пожага погибших 0 человек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пожар, погибших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человек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пожара, погибших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человек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пожаров, погибших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человек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погибших</a:t>
                      </a: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территории поселения сохраняется вероятность возникновения техногенных пожаров в жилой зоне.</a:t>
                      </a:r>
                    </a:p>
                  </a:txBody>
                  <a:tcPr marL="127758" marR="127758" marT="63882" marB="6388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37" name="Group 181"/>
          <p:cNvGraphicFramePr>
            <a:graphicFrameLocks noGrp="1"/>
          </p:cNvGraphicFramePr>
          <p:nvPr/>
        </p:nvGraphicFramePr>
        <p:xfrm>
          <a:off x="152400" y="2819400"/>
          <a:ext cx="2667000" cy="2478851"/>
        </p:xfrm>
        <a:graphic>
          <a:graphicData uri="http://schemas.openxmlformats.org/drawingml/2006/table">
            <a:tbl>
              <a:tblPr/>
              <a:tblGrid>
                <a:gridCol w="1874838"/>
                <a:gridCol w="792162"/>
              </a:tblGrid>
              <a:tr h="255588"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Характеристика зданий и сооружений</a:t>
                      </a:r>
                    </a:p>
                  </a:txBody>
                  <a:tcPr marL="25148" marR="25148" marT="50296" marB="502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производственных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складских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общественных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в т.ч. с массовым прибыванием людей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жилых домов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из них </a:t>
                      </a:r>
                    </a:p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частных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- 1-3 этажных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- 4-9этажных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степени огнестойкости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25148" marR="25148" marT="50296" marB="502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42" name="Group 186"/>
          <p:cNvGraphicFramePr>
            <a:graphicFrameLocks noGrp="1"/>
          </p:cNvGraphicFramePr>
          <p:nvPr/>
        </p:nvGraphicFramePr>
        <p:xfrm>
          <a:off x="5562600" y="4724400"/>
          <a:ext cx="3581400" cy="866137"/>
        </p:xfrm>
        <a:graphic>
          <a:graphicData uri="http://schemas.openxmlformats.org/drawingml/2006/table">
            <a:tbl>
              <a:tblPr/>
              <a:tblGrid>
                <a:gridCol w="1108075"/>
                <a:gridCol w="1438275"/>
                <a:gridCol w="1035050"/>
              </a:tblGrid>
              <a:tr h="277813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Таблица вызовов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Ф.И.О. Должность руководителя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Телефон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ОППЧ-76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Майор в.н Никитин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32-357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" pitchFamily="18" charset="0"/>
                        </a:rPr>
                        <a:t>ЕДДС-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21673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650" name="Group 194"/>
          <p:cNvGraphicFramePr>
            <a:graphicFrameLocks noGrp="1"/>
          </p:cNvGraphicFramePr>
          <p:nvPr/>
        </p:nvGraphicFramePr>
        <p:xfrm>
          <a:off x="5410200" y="3810000"/>
          <a:ext cx="3733800" cy="991392"/>
        </p:xfrm>
        <a:graphic>
          <a:graphicData uri="http://schemas.openxmlformats.org/drawingml/2006/table">
            <a:tbl>
              <a:tblPr/>
              <a:tblGrid>
                <a:gridCol w="828675"/>
                <a:gridCol w="1055688"/>
                <a:gridCol w="441325"/>
                <a:gridCol w="438150"/>
                <a:gridCol w="442912"/>
                <a:gridCol w="527050"/>
              </a:tblGrid>
              <a:tr h="169863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F319">
                        <a:alpha val="50195"/>
                      </a:srgb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ОППЧ-76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632557 НСО Чулымский район с Ужаниха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1397" name="Text Box 207"/>
          <p:cNvSpPr txBox="1">
            <a:spLocks noChangeArrowheads="1"/>
          </p:cNvSpPr>
          <p:nvPr/>
        </p:nvSpPr>
        <p:spPr bwMode="auto">
          <a:xfrm>
            <a:off x="3581400" y="5638800"/>
            <a:ext cx="5562600" cy="1314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127798" tIns="63903" rIns="127798" bIns="63903">
            <a:spAutoFit/>
          </a:bodyPr>
          <a:lstStyle/>
          <a:p>
            <a:pPr algn="ctr" defTabSz="1789113">
              <a:spcBef>
                <a:spcPct val="50000"/>
              </a:spcBef>
            </a:pPr>
            <a:r>
              <a:rPr lang="ru-RU" sz="1100" b="1" u="sng">
                <a:latin typeface="Times New Roman" pitchFamily="18" charset="0"/>
              </a:rPr>
              <a:t>Превентивные мероприятия проводимые ОМСУ</a:t>
            </a:r>
          </a:p>
          <a:p>
            <a:pPr defTabSz="1789113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</a:rPr>
              <a:t>Восстанавливаются и содержатся в исправном состоянии источники противопожарного водоснабжения, в зимнее время расчищаются дороги, подъезды к источникам водоснабжения</a:t>
            </a:r>
          </a:p>
          <a:p>
            <a:pPr defTabSz="1789113">
              <a:spcBef>
                <a:spcPct val="50000"/>
              </a:spcBef>
            </a:pPr>
            <a:r>
              <a:rPr lang="ru-RU" sz="1100" b="1">
                <a:latin typeface="Times New Roman" pitchFamily="18" charset="0"/>
              </a:rPr>
              <a:t>В летний период производится выкос травы перед домами, производится разборка ветхих и заброшенных строений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3600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 eaLnBrk="1" hangingPunct="1">
              <a:defRPr/>
            </a:pP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 -СПРАВОЧНЫЕ МАТЕРИАЛЫ</a:t>
            </a:r>
            <a:endParaRPr lang="ru-RU" sz="4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12290" name="Документ" r:id="rId3" imgW="6719762" imgH="6980120" progId="Word.Document.8">
              <p:embed/>
            </p:oleObj>
          </a:graphicData>
        </a:graphic>
      </p:graphicFrame>
      <p:sp>
        <p:nvSpPr>
          <p:cNvPr id="12291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2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3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4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5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6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7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8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99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00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01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12302" name="Группа 218"/>
          <p:cNvGrpSpPr>
            <a:grpSpLocks/>
          </p:cNvGrpSpPr>
          <p:nvPr/>
        </p:nvGrpSpPr>
        <p:grpSpPr bwMode="auto">
          <a:xfrm>
            <a:off x="7696200" y="3733800"/>
            <a:ext cx="309563" cy="303213"/>
            <a:chOff x="-1121599" y="5086352"/>
            <a:chExt cx="309409" cy="301196"/>
          </a:xfrm>
        </p:grpSpPr>
        <p:sp>
          <p:nvSpPr>
            <p:cNvPr id="12358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359" name="Oval 41"/>
            <p:cNvSpPr>
              <a:spLocks noChangeArrowheads="1"/>
            </p:cNvSpPr>
            <p:nvPr/>
          </p:nvSpPr>
          <p:spPr bwMode="auto">
            <a:xfrm>
              <a:off x="-1121599" y="5099548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2303" name="Полилиния 34"/>
          <p:cNvSpPr>
            <a:spLocks noChangeArrowheads="1"/>
          </p:cNvSpPr>
          <p:nvPr/>
        </p:nvSpPr>
        <p:spPr bwMode="auto">
          <a:xfrm>
            <a:off x="4191000" y="4267200"/>
            <a:ext cx="4267200" cy="1981200"/>
          </a:xfrm>
          <a:custGeom>
            <a:avLst/>
            <a:gdLst>
              <a:gd name="T0" fmla="*/ 122158419 w 1753534"/>
              <a:gd name="T1" fmla="*/ 43574678 h 709127"/>
              <a:gd name="T2" fmla="*/ 110756315 w 1753534"/>
              <a:gd name="T3" fmla="*/ 17430588 h 709127"/>
              <a:gd name="T4" fmla="*/ 87951873 w 1753534"/>
              <a:gd name="T5" fmla="*/ 0 h 709127"/>
              <a:gd name="T6" fmla="*/ 34742506 w 1753534"/>
              <a:gd name="T7" fmla="*/ 8715506 h 709127"/>
              <a:gd name="T8" fmla="*/ 27140980 w 1753534"/>
              <a:gd name="T9" fmla="*/ 26144744 h 709127"/>
              <a:gd name="T10" fmla="*/ 11938069 w 1753534"/>
              <a:gd name="T11" fmla="*/ 104579961 h 709127"/>
              <a:gd name="T12" fmla="*/ 23340344 w 1753534"/>
              <a:gd name="T13" fmla="*/ 226588225 h 709127"/>
              <a:gd name="T14" fmla="*/ 34742506 w 1753534"/>
              <a:gd name="T15" fmla="*/ 235303091 h 709127"/>
              <a:gd name="T16" fmla="*/ 42343555 w 1753534"/>
              <a:gd name="T17" fmla="*/ 522895738 h 709127"/>
              <a:gd name="T18" fmla="*/ 61347204 w 1753534"/>
              <a:gd name="T19" fmla="*/ 575185294 h 709127"/>
              <a:gd name="T20" fmla="*/ 95553224 w 1753534"/>
              <a:gd name="T21" fmla="*/ 610045117 h 709127"/>
              <a:gd name="T22" fmla="*/ 106955406 w 1753534"/>
              <a:gd name="T23" fmla="*/ 618759090 h 709127"/>
              <a:gd name="T24" fmla="*/ 129759536 w 1753534"/>
              <a:gd name="T25" fmla="*/ 644904225 h 709127"/>
              <a:gd name="T26" fmla="*/ 175367679 w 1753534"/>
              <a:gd name="T27" fmla="*/ 636189180 h 709127"/>
              <a:gd name="T28" fmla="*/ 198171887 w 1753534"/>
              <a:gd name="T29" fmla="*/ 627474135 h 709127"/>
              <a:gd name="T30" fmla="*/ 327395706 w 1753534"/>
              <a:gd name="T31" fmla="*/ 636189180 h 709127"/>
              <a:gd name="T32" fmla="*/ 338797343 w 1753534"/>
              <a:gd name="T33" fmla="*/ 644904225 h 709127"/>
              <a:gd name="T34" fmla="*/ 369202746 w 1753534"/>
              <a:gd name="T35" fmla="*/ 662333958 h 709127"/>
              <a:gd name="T36" fmla="*/ 422412668 w 1753534"/>
              <a:gd name="T37" fmla="*/ 653617840 h 709127"/>
              <a:gd name="T38" fmla="*/ 433814928 w 1753534"/>
              <a:gd name="T39" fmla="*/ 636189180 h 709127"/>
              <a:gd name="T40" fmla="*/ 456618824 w 1753534"/>
              <a:gd name="T41" fmla="*/ 618759090 h 709127"/>
              <a:gd name="T42" fmla="*/ 487024227 w 1753534"/>
              <a:gd name="T43" fmla="*/ 592614669 h 709127"/>
              <a:gd name="T44" fmla="*/ 517429942 w 1753534"/>
              <a:gd name="T45" fmla="*/ 540325113 h 709127"/>
              <a:gd name="T46" fmla="*/ 532632643 w 1753534"/>
              <a:gd name="T47" fmla="*/ 531611141 h 709127"/>
              <a:gd name="T48" fmla="*/ 544034591 w 1753534"/>
              <a:gd name="T49" fmla="*/ 514181051 h 709127"/>
              <a:gd name="T50" fmla="*/ 559237604 w 1753534"/>
              <a:gd name="T51" fmla="*/ 505466721 h 709127"/>
              <a:gd name="T52" fmla="*/ 669457423 w 1753534"/>
              <a:gd name="T53" fmla="*/ 488036630 h 709127"/>
              <a:gd name="T54" fmla="*/ 680859060 w 1753534"/>
              <a:gd name="T55" fmla="*/ 479320512 h 709127"/>
              <a:gd name="T56" fmla="*/ 707464333 w 1753534"/>
              <a:gd name="T57" fmla="*/ 461891852 h 709127"/>
              <a:gd name="T58" fmla="*/ 707464333 w 1753534"/>
              <a:gd name="T59" fmla="*/ 392172206 h 709127"/>
              <a:gd name="T60" fmla="*/ 699862203 w 1753534"/>
              <a:gd name="T61" fmla="*/ 339881488 h 709127"/>
              <a:gd name="T62" fmla="*/ 680859060 w 1753534"/>
              <a:gd name="T63" fmla="*/ 305023095 h 709127"/>
              <a:gd name="T64" fmla="*/ 665656047 w 1753534"/>
              <a:gd name="T65" fmla="*/ 296308050 h 709127"/>
              <a:gd name="T66" fmla="*/ 650454124 w 1753534"/>
              <a:gd name="T67" fmla="*/ 278877959 h 709127"/>
              <a:gd name="T68" fmla="*/ 604845709 w 1753534"/>
              <a:gd name="T69" fmla="*/ 270162557 h 709127"/>
              <a:gd name="T70" fmla="*/ 593443449 w 1753534"/>
              <a:gd name="T71" fmla="*/ 261448406 h 709127"/>
              <a:gd name="T72" fmla="*/ 566838176 w 1753534"/>
              <a:gd name="T73" fmla="*/ 244018494 h 709127"/>
              <a:gd name="T74" fmla="*/ 551636098 w 1753534"/>
              <a:gd name="T75" fmla="*/ 226588225 h 709127"/>
              <a:gd name="T76" fmla="*/ 528831890 w 1753534"/>
              <a:gd name="T77" fmla="*/ 191728580 h 709127"/>
              <a:gd name="T78" fmla="*/ 506027682 w 1753534"/>
              <a:gd name="T79" fmla="*/ 165583668 h 709127"/>
              <a:gd name="T80" fmla="*/ 498426487 w 1753534"/>
              <a:gd name="T81" fmla="*/ 139439159 h 709127"/>
              <a:gd name="T82" fmla="*/ 475622590 w 1753534"/>
              <a:gd name="T83" fmla="*/ 104579961 h 709127"/>
              <a:gd name="T84" fmla="*/ 464220019 w 1753534"/>
              <a:gd name="T85" fmla="*/ 87150027 h 709127"/>
              <a:gd name="T86" fmla="*/ 449017318 w 1753534"/>
              <a:gd name="T87" fmla="*/ 78434356 h 709127"/>
              <a:gd name="T88" fmla="*/ 354000044 w 1753534"/>
              <a:gd name="T89" fmla="*/ 87150027 h 709127"/>
              <a:gd name="T90" fmla="*/ 342598096 w 1753534"/>
              <a:gd name="T91" fmla="*/ 95864469 h 709127"/>
              <a:gd name="T92" fmla="*/ 315993369 w 1753534"/>
              <a:gd name="T93" fmla="*/ 113293934 h 709127"/>
              <a:gd name="T94" fmla="*/ 262783602 w 1753534"/>
              <a:gd name="T95" fmla="*/ 104579961 h 709127"/>
              <a:gd name="T96" fmla="*/ 251381342 w 1753534"/>
              <a:gd name="T97" fmla="*/ 95864469 h 709127"/>
              <a:gd name="T98" fmla="*/ 236178797 w 1753534"/>
              <a:gd name="T99" fmla="*/ 87150027 h 709127"/>
              <a:gd name="T100" fmla="*/ 224776848 w 1753534"/>
              <a:gd name="T101" fmla="*/ 69719356 h 709127"/>
              <a:gd name="T102" fmla="*/ 213374433 w 1753534"/>
              <a:gd name="T103" fmla="*/ 61005249 h 709127"/>
              <a:gd name="T104" fmla="*/ 182969030 w 1753534"/>
              <a:gd name="T105" fmla="*/ 8715506 h 709127"/>
              <a:gd name="T106" fmla="*/ 148763147 w 1753534"/>
              <a:gd name="T107" fmla="*/ 17430588 h 709127"/>
              <a:gd name="T108" fmla="*/ 122158419 w 1753534"/>
              <a:gd name="T109" fmla="*/ 43574678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12304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05" name="Line 22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23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24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5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309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7432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311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312" name="Line 43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Text Box 553"/>
          <p:cNvSpPr txBox="1">
            <a:spLocks noChangeArrowheads="1"/>
          </p:cNvSpPr>
          <p:nvPr/>
        </p:nvSpPr>
        <p:spPr bwMode="auto">
          <a:xfrm>
            <a:off x="0" y="-6350"/>
            <a:ext cx="9144000" cy="14319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406" tIns="23206" rIns="46406" bIns="23206" anchor="ctr" anchorCtr="1">
            <a:spAutoFit/>
          </a:bodyPr>
          <a:lstStyle/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Информационно-справочные материалы по силам и средствам</a:t>
            </a:r>
          </a:p>
          <a:p>
            <a:pPr algn="ctr" defTabSz="1277938">
              <a:lnSpc>
                <a:spcPct val="90000"/>
              </a:lnSpc>
            </a:pPr>
            <a:r>
              <a:rPr lang="ru-RU" sz="2500">
                <a:latin typeface="Times New Roman" pitchFamily="18" charset="0"/>
              </a:rPr>
              <a:t>на территории села Зимовка Воздвиженского муниципального сельсовета</a:t>
            </a:r>
            <a:r>
              <a:rPr lang="ru-RU" sz="25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596" name="Group 116"/>
          <p:cNvGraphicFramePr>
            <a:graphicFrameLocks noGrp="1"/>
          </p:cNvGraphicFramePr>
          <p:nvPr/>
        </p:nvGraphicFramePr>
        <p:xfrm>
          <a:off x="-76200" y="1371600"/>
          <a:ext cx="5334000" cy="1369494"/>
        </p:xfrm>
        <a:graphic>
          <a:graphicData uri="http://schemas.openxmlformats.org/drawingml/2006/table">
            <a:tbl>
              <a:tblPr/>
              <a:tblGrid>
                <a:gridCol w="1238250"/>
                <a:gridCol w="1487488"/>
                <a:gridCol w="622300"/>
                <a:gridCol w="620712"/>
                <a:gridCol w="622300"/>
                <a:gridCol w="742950"/>
              </a:tblGrid>
              <a:tr h="142081"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ПЧ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Силы и средства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дежурстве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тех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42647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ОППЧ-76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632557 НСО Чулымский район с Ужаниха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91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ДПО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632553 НСО Чулымский район с Воздвиженка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4394"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79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166" marR="25166" marT="25166" marB="2516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356" name="TextBox 88"/>
          <p:cNvSpPr txBox="1">
            <a:spLocks noChangeArrowheads="1"/>
          </p:cNvSpPr>
          <p:nvPr/>
        </p:nvSpPr>
        <p:spPr bwMode="auto">
          <a:xfrm>
            <a:off x="5984875" y="1871663"/>
            <a:ext cx="1658938" cy="722312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91384" tIns="45692" rIns="91384" bIns="45692">
            <a:spAutoFit/>
          </a:bodyPr>
          <a:lstStyle/>
          <a:p>
            <a:pPr algn="ctr" defTabSz="912813"/>
            <a:r>
              <a:rPr lang="ru-RU" sz="1300" b="1">
                <a:latin typeface="Times New Roman" pitchFamily="18" charset="0"/>
              </a:rPr>
              <a:t>ОППЧ-76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Расстояние - 55км,</a:t>
            </a:r>
          </a:p>
          <a:p>
            <a:pPr algn="ctr" defTabSz="912813"/>
            <a:r>
              <a:rPr lang="ru-RU" sz="1300" b="1">
                <a:latin typeface="Times New Roman" pitchFamily="18" charset="0"/>
              </a:rPr>
              <a:t> село Ужаниха</a:t>
            </a:r>
          </a:p>
        </p:txBody>
      </p:sp>
      <p:sp>
        <p:nvSpPr>
          <p:cNvPr id="12357" name="TextBox 94"/>
          <p:cNvSpPr txBox="1">
            <a:spLocks noChangeArrowheads="1"/>
          </p:cNvSpPr>
          <p:nvPr/>
        </p:nvSpPr>
        <p:spPr bwMode="auto">
          <a:xfrm>
            <a:off x="6837242" y="2819400"/>
            <a:ext cx="1921118" cy="692441"/>
          </a:xfrm>
          <a:prstGeom prst="rect">
            <a:avLst/>
          </a:prstGeom>
          <a:solidFill>
            <a:srgbClr val="404040">
              <a:alpha val="36078"/>
            </a:srgbClr>
          </a:solidFill>
          <a:ln w="34925">
            <a:solidFill>
              <a:srgbClr val="666666"/>
            </a:solidFill>
            <a:miter lim="800000"/>
            <a:headEnd/>
            <a:tailEnd/>
          </a:ln>
        </p:spPr>
        <p:txBody>
          <a:bodyPr wrap="none" lIns="91384" tIns="45692" rIns="91384" bIns="45692">
            <a:spAutoFit/>
          </a:bodyPr>
          <a:lstStyle/>
          <a:p>
            <a:pPr algn="ctr" defTabSz="912813"/>
            <a:r>
              <a:rPr lang="ru-RU" sz="1300" b="1" dirty="0">
                <a:latin typeface="Times New Roman" pitchFamily="18" charset="0"/>
              </a:rPr>
              <a:t>ДПО</a:t>
            </a:r>
          </a:p>
          <a:p>
            <a:pPr algn="ctr" defTabSz="912813"/>
            <a:r>
              <a:rPr lang="ru-RU" sz="1300" b="1" i="1" dirty="0">
                <a:latin typeface="Times New Roman" pitchFamily="18" charset="0"/>
              </a:rPr>
              <a:t> Расстояние - 12км,</a:t>
            </a:r>
          </a:p>
          <a:p>
            <a:pPr algn="ctr" defTabSz="912813"/>
            <a:r>
              <a:rPr lang="ru-RU" sz="1300" b="1" i="1" dirty="0">
                <a:latin typeface="Times New Roman" pitchFamily="18" charset="0"/>
              </a:rPr>
              <a:t> </a:t>
            </a:r>
            <a:r>
              <a:rPr lang="ru-RU" sz="1300" b="1" i="1" dirty="0" smtClean="0">
                <a:latin typeface="Times New Roman" pitchFamily="18" charset="0"/>
              </a:rPr>
              <a:t>посёлок  </a:t>
            </a:r>
            <a:r>
              <a:rPr lang="ru-RU" sz="1300" b="1" i="1" dirty="0">
                <a:latin typeface="Times New Roman" pitchFamily="18" charset="0"/>
              </a:rPr>
              <a:t>Воздвиженка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241" name="Group 201"/>
          <p:cNvGraphicFramePr>
            <a:graphicFrameLocks noGrp="1"/>
          </p:cNvGraphicFramePr>
          <p:nvPr/>
        </p:nvGraphicFramePr>
        <p:xfrm>
          <a:off x="2286000" y="958850"/>
          <a:ext cx="6825115" cy="2774950"/>
        </p:xfrm>
        <a:graphic>
          <a:graphicData uri="http://schemas.openxmlformats.org/drawingml/2006/table">
            <a:tbl>
              <a:tblPr/>
              <a:tblGrid>
                <a:gridCol w="819830"/>
                <a:gridCol w="923014"/>
                <a:gridCol w="845914"/>
                <a:gridCol w="1088571"/>
                <a:gridCol w="1573893"/>
                <a:gridCol w="1573893"/>
              </a:tblGrid>
              <a:tr h="93460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поселение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территории,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Население,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чел./ в том числе детей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кв.км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дежурного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Официальный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 поселения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0307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П.Зимовка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 чел.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</a:rPr>
                        <a:t>8 (383) 50-31-371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21" marR="91421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21" marR="91421"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37273">
                <a:tc gridSpan="6">
                  <a:txBody>
                    <a:bodyPr/>
                    <a:lstStyle/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характеристика: СП «Зимовка» расположен в 72 км от районного центра г.Чулым. </a:t>
                      </a:r>
                    </a:p>
                    <a:p>
                      <a:pPr marL="0" marR="0" lvl="0" indent="0" algn="just" defTabSz="127952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Входит в состав Новосибирской обл.. </a:t>
                      </a:r>
                    </a:p>
                  </a:txBody>
                  <a:tcPr marL="91421" marR="91421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63" name="Прямоугольник 54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r>
              <a:rPr lang="ru-RU">
                <a:cs typeface="Times New Roman" pitchFamily="18" charset="0"/>
              </a:rPr>
              <a:t>         </a:t>
            </a:r>
          </a:p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r>
              <a:rPr lang="ru-RU">
                <a:cs typeface="Times New Roman" pitchFamily="18" charset="0"/>
              </a:rPr>
              <a:t>ПАСПОРТ ТЕРРИТОРИИ ПОСЕЛКА ВОЗДВИЖЕНСКИ</a:t>
            </a:r>
          </a:p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r>
              <a:rPr lang="ru-RU">
                <a:cs typeface="Times New Roman" pitchFamily="18" charset="0"/>
              </a:rPr>
              <a:t>ЧУЛЫМСКОГО РАЙОНА НОВОСИБИРСКОЙ ОБАСТИ</a:t>
            </a:r>
          </a:p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endParaRPr lang="ru-RU">
              <a:cs typeface="Times New Roman" pitchFamily="18" charset="0"/>
            </a:endParaRPr>
          </a:p>
        </p:txBody>
      </p:sp>
      <p:sp>
        <p:nvSpPr>
          <p:cNvPr id="2" name="Прямоугольник 54"/>
          <p:cNvSpPr>
            <a:spLocks noChangeArrowheads="1"/>
          </p:cNvSpPr>
          <p:nvPr/>
        </p:nvSpPr>
        <p:spPr bwMode="auto">
          <a:xfrm>
            <a:off x="0" y="2743200"/>
            <a:ext cx="2286000" cy="12192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65274" tIns="32637" rIns="65274" bIns="32637"/>
          <a:lstStyle/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Председатель КЧС и ПБ. 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900" dirty="0"/>
              <a:t>Глава сельской администрации пос.Воздвиженский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1200" b="1" dirty="0" smtClean="0">
                <a:solidFill>
                  <a:srgbClr val="000000"/>
                </a:solidFill>
              </a:rPr>
              <a:t> Фогель Владимир Андреевич</a:t>
            </a:r>
            <a:endParaRPr lang="ru-RU" sz="1200" b="1" dirty="0">
              <a:solidFill>
                <a:srgbClr val="000000"/>
              </a:solidFill>
            </a:endParaRP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</a:rPr>
              <a:t>Раб.: 8 (383) 50-31-371;</a:t>
            </a:r>
          </a:p>
          <a:p>
            <a:pPr algn="ctr" defTabSz="912593">
              <a:tabLst>
                <a:tab pos="2308125" algn="l"/>
                <a:tab pos="2494045" algn="l"/>
                <a:tab pos="2562063" algn="l"/>
              </a:tabLst>
              <a:defRPr/>
            </a:pPr>
            <a:r>
              <a:rPr lang="ru-RU" sz="1200" b="1" dirty="0" err="1">
                <a:solidFill>
                  <a:srgbClr val="000000"/>
                </a:solidFill>
              </a:rPr>
              <a:t>Моб</a:t>
            </a:r>
            <a:r>
              <a:rPr lang="ru-RU" sz="1200" b="1" dirty="0">
                <a:solidFill>
                  <a:srgbClr val="000000"/>
                </a:solidFill>
              </a:rPr>
              <a:t>.: </a:t>
            </a:r>
            <a:r>
              <a:rPr lang="ru-RU" sz="1200" b="1" dirty="0" smtClean="0">
                <a:solidFill>
                  <a:srgbClr val="000000"/>
                </a:solidFill>
              </a:rPr>
              <a:t>8-913-753-79-37;</a:t>
            </a:r>
            <a:endParaRPr lang="ru-RU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" y="4191000"/>
          <a:ext cx="9144000" cy="85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5102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структуры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объекты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телефона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75" name="Прямоугольник 54"/>
          <p:cNvSpPr>
            <a:spLocks noChangeArrowheads="1"/>
          </p:cNvSpPr>
          <p:nvPr/>
        </p:nvSpPr>
        <p:spPr bwMode="auto">
          <a:xfrm>
            <a:off x="152400" y="152400"/>
            <a:ext cx="9144000" cy="8239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1" tIns="16578" rIns="33151" bIns="16578" anchor="ctr" anchorCtr="1"/>
          <a:lstStyle/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r>
              <a:rPr lang="ru-RU">
                <a:cs typeface="Times New Roman" pitchFamily="18" charset="0"/>
              </a:rPr>
              <a:t>         </a:t>
            </a:r>
          </a:p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r>
              <a:rPr lang="ru-RU">
                <a:cs typeface="Times New Roman" pitchFamily="18" charset="0"/>
              </a:rPr>
              <a:t>ПАСПОРТ ТЕРРИТОРИИ ПОСЕЛКА ВОЗДВИЖЕНСКИ</a:t>
            </a:r>
          </a:p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r>
              <a:rPr lang="ru-RU">
                <a:cs typeface="Times New Roman" pitchFamily="18" charset="0"/>
              </a:rPr>
              <a:t>ЧУЛЫМСКОГО РАЙОНА НОВОСИБИРСКОЙ ОБАСТИ</a:t>
            </a:r>
          </a:p>
          <a:p>
            <a:pPr algn="ctr" defTabSz="909638">
              <a:lnSpc>
                <a:spcPct val="90000"/>
              </a:lnSpc>
              <a:tabLst>
                <a:tab pos="2306638" algn="l"/>
                <a:tab pos="2492375" algn="l"/>
                <a:tab pos="2560638" algn="l"/>
              </a:tabLst>
            </a:pPr>
            <a:endParaRPr lang="ru-RU">
              <a:cs typeface="Times New Roman" pitchFamily="18" charset="0"/>
            </a:endParaRPr>
          </a:p>
        </p:txBody>
      </p:sp>
      <p:pic>
        <p:nvPicPr>
          <p:cNvPr id="15361" name="Picture 1" descr="C:\Users\Воздвиженский\Desktop\IMG_20151221_092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19050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CC66"/>
              </a:gs>
            </a:gsLst>
            <a:lin ang="5400000" scaled="1"/>
          </a:gradFill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56353" tIns="28176" rIns="56353" bIns="28176" anchor="ctr"/>
          <a:lstStyle/>
          <a:p>
            <a:pPr defTabSz="561975"/>
            <a:endParaRPr lang="ru-RU" sz="600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>
            <a:off x="4525963" y="1044575"/>
            <a:ext cx="0" cy="3333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lIns="65298" tIns="32649" rIns="65298" bIns="32649" anchor="ctr"/>
          <a:lstStyle/>
          <a:p>
            <a:pPr algn="ctr" eaLnBrk="0" hangingPunct="0">
              <a:defRPr/>
            </a:pP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364" name="Freeform 61"/>
          <p:cNvSpPr>
            <a:spLocks/>
          </p:cNvSpPr>
          <p:nvPr/>
        </p:nvSpPr>
        <p:spPr bwMode="auto">
          <a:xfrm>
            <a:off x="4629150" y="1135063"/>
            <a:ext cx="277813" cy="44450"/>
          </a:xfrm>
          <a:custGeom>
            <a:avLst/>
            <a:gdLst>
              <a:gd name="T0" fmla="*/ 0 w 136"/>
              <a:gd name="T1" fmla="*/ 2147483647 h 36"/>
              <a:gd name="T2" fmla="*/ 2147483647 w 136"/>
              <a:gd name="T3" fmla="*/ 0 h 36"/>
              <a:gd name="T4" fmla="*/ 2147483647 w 136"/>
              <a:gd name="T5" fmla="*/ 0 h 36"/>
              <a:gd name="T6" fmla="*/ 2147483647 w 136"/>
              <a:gd name="T7" fmla="*/ 0 h 36"/>
              <a:gd name="T8" fmla="*/ 2147483647 w 136"/>
              <a:gd name="T9" fmla="*/ 0 h 36"/>
              <a:gd name="T10" fmla="*/ 2147483647 w 136"/>
              <a:gd name="T11" fmla="*/ 2147483647 h 36"/>
              <a:gd name="T12" fmla="*/ 2147483647 w 136"/>
              <a:gd name="T13" fmla="*/ 2147483647 h 36"/>
              <a:gd name="T14" fmla="*/ 2147483647 w 136"/>
              <a:gd name="T15" fmla="*/ 2147483647 h 36"/>
              <a:gd name="T16" fmla="*/ 2147483647 w 136"/>
              <a:gd name="T17" fmla="*/ 2147483647 h 36"/>
              <a:gd name="T18" fmla="*/ 2147483647 w 136"/>
              <a:gd name="T19" fmla="*/ 2147483647 h 36"/>
              <a:gd name="T20" fmla="*/ 2147483647 w 136"/>
              <a:gd name="T21" fmla="*/ 2147483647 h 36"/>
              <a:gd name="T22" fmla="*/ 2147483647 w 136"/>
              <a:gd name="T23" fmla="*/ 2147483647 h 36"/>
              <a:gd name="T24" fmla="*/ 2147483647 w 136"/>
              <a:gd name="T25" fmla="*/ 2147483647 h 36"/>
              <a:gd name="T26" fmla="*/ 2147483647 w 136"/>
              <a:gd name="T27" fmla="*/ 2147483647 h 36"/>
              <a:gd name="T28" fmla="*/ 2147483647 w 136"/>
              <a:gd name="T29" fmla="*/ 2147483647 h 36"/>
              <a:gd name="T30" fmla="*/ 2147483647 w 136"/>
              <a:gd name="T31" fmla="*/ 2147483647 h 36"/>
              <a:gd name="T32" fmla="*/ 2147483647 w 136"/>
              <a:gd name="T33" fmla="*/ 2147483647 h 36"/>
              <a:gd name="T34" fmla="*/ 2147483647 w 136"/>
              <a:gd name="T35" fmla="*/ 2147483647 h 36"/>
              <a:gd name="T36" fmla="*/ 2147483647 w 136"/>
              <a:gd name="T37" fmla="*/ 2147483647 h 36"/>
              <a:gd name="T38" fmla="*/ 2147483647 w 136"/>
              <a:gd name="T39" fmla="*/ 2147483647 h 36"/>
              <a:gd name="T40" fmla="*/ 2147483647 w 136"/>
              <a:gd name="T41" fmla="*/ 2147483647 h 36"/>
              <a:gd name="T42" fmla="*/ 2147483647 w 136"/>
              <a:gd name="T43" fmla="*/ 2147483647 h 36"/>
              <a:gd name="T44" fmla="*/ 2147483647 w 136"/>
              <a:gd name="T45" fmla="*/ 2147483647 h 36"/>
              <a:gd name="T46" fmla="*/ 0 w 136"/>
              <a:gd name="T47" fmla="*/ 2147483647 h 36"/>
              <a:gd name="T48" fmla="*/ 0 w 136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36"/>
              <a:gd name="T76" fmla="*/ 0 h 36"/>
              <a:gd name="T77" fmla="*/ 136 w 136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36" h="36">
                <a:moveTo>
                  <a:pt x="0" y="5"/>
                </a:moveTo>
                <a:lnTo>
                  <a:pt x="13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1" y="5"/>
                </a:lnTo>
                <a:lnTo>
                  <a:pt x="99" y="10"/>
                </a:lnTo>
                <a:lnTo>
                  <a:pt x="107" y="12"/>
                </a:lnTo>
                <a:lnTo>
                  <a:pt x="112" y="15"/>
                </a:lnTo>
                <a:lnTo>
                  <a:pt x="122" y="20"/>
                </a:lnTo>
                <a:lnTo>
                  <a:pt x="135" y="35"/>
                </a:lnTo>
                <a:lnTo>
                  <a:pt x="128" y="27"/>
                </a:lnTo>
                <a:lnTo>
                  <a:pt x="112" y="22"/>
                </a:lnTo>
                <a:lnTo>
                  <a:pt x="99" y="17"/>
                </a:lnTo>
                <a:lnTo>
                  <a:pt x="89" y="15"/>
                </a:lnTo>
                <a:lnTo>
                  <a:pt x="81" y="15"/>
                </a:lnTo>
                <a:lnTo>
                  <a:pt x="68" y="12"/>
                </a:lnTo>
                <a:lnTo>
                  <a:pt x="57" y="10"/>
                </a:lnTo>
                <a:lnTo>
                  <a:pt x="49" y="10"/>
                </a:lnTo>
                <a:lnTo>
                  <a:pt x="39" y="10"/>
                </a:lnTo>
                <a:lnTo>
                  <a:pt x="31" y="10"/>
                </a:lnTo>
                <a:lnTo>
                  <a:pt x="18" y="12"/>
                </a:lnTo>
                <a:lnTo>
                  <a:pt x="3" y="12"/>
                </a:lnTo>
                <a:lnTo>
                  <a:pt x="0" y="15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65" name="Freeform 62"/>
          <p:cNvSpPr>
            <a:spLocks/>
          </p:cNvSpPr>
          <p:nvPr/>
        </p:nvSpPr>
        <p:spPr bwMode="auto">
          <a:xfrm>
            <a:off x="4621213" y="1193800"/>
            <a:ext cx="333375" cy="52388"/>
          </a:xfrm>
          <a:custGeom>
            <a:avLst/>
            <a:gdLst>
              <a:gd name="T0" fmla="*/ 0 w 162"/>
              <a:gd name="T1" fmla="*/ 2147483647 h 42"/>
              <a:gd name="T2" fmla="*/ 2147483647 w 162"/>
              <a:gd name="T3" fmla="*/ 0 h 42"/>
              <a:gd name="T4" fmla="*/ 2147483647 w 162"/>
              <a:gd name="T5" fmla="*/ 0 h 42"/>
              <a:gd name="T6" fmla="*/ 2147483647 w 162"/>
              <a:gd name="T7" fmla="*/ 0 h 42"/>
              <a:gd name="T8" fmla="*/ 2147483647 w 162"/>
              <a:gd name="T9" fmla="*/ 0 h 42"/>
              <a:gd name="T10" fmla="*/ 2147483647 w 162"/>
              <a:gd name="T11" fmla="*/ 2147483647 h 42"/>
              <a:gd name="T12" fmla="*/ 2147483647 w 162"/>
              <a:gd name="T13" fmla="*/ 2147483647 h 42"/>
              <a:gd name="T14" fmla="*/ 2147483647 w 162"/>
              <a:gd name="T15" fmla="*/ 2147483647 h 42"/>
              <a:gd name="T16" fmla="*/ 2147483647 w 162"/>
              <a:gd name="T17" fmla="*/ 2147483647 h 42"/>
              <a:gd name="T18" fmla="*/ 2147483647 w 162"/>
              <a:gd name="T19" fmla="*/ 2147483647 h 42"/>
              <a:gd name="T20" fmla="*/ 2147483647 w 162"/>
              <a:gd name="T21" fmla="*/ 2147483647 h 42"/>
              <a:gd name="T22" fmla="*/ 2147483647 w 162"/>
              <a:gd name="T23" fmla="*/ 2147483647 h 42"/>
              <a:gd name="T24" fmla="*/ 2147483647 w 162"/>
              <a:gd name="T25" fmla="*/ 2147483647 h 42"/>
              <a:gd name="T26" fmla="*/ 2147483647 w 162"/>
              <a:gd name="T27" fmla="*/ 2147483647 h 42"/>
              <a:gd name="T28" fmla="*/ 2147483647 w 162"/>
              <a:gd name="T29" fmla="*/ 2147483647 h 42"/>
              <a:gd name="T30" fmla="*/ 2147483647 w 162"/>
              <a:gd name="T31" fmla="*/ 2147483647 h 42"/>
              <a:gd name="T32" fmla="*/ 2147483647 w 162"/>
              <a:gd name="T33" fmla="*/ 2147483647 h 42"/>
              <a:gd name="T34" fmla="*/ 2147483647 w 162"/>
              <a:gd name="T35" fmla="*/ 2147483647 h 42"/>
              <a:gd name="T36" fmla="*/ 2147483647 w 162"/>
              <a:gd name="T37" fmla="*/ 2147483647 h 42"/>
              <a:gd name="T38" fmla="*/ 2147483647 w 162"/>
              <a:gd name="T39" fmla="*/ 2147483647 h 42"/>
              <a:gd name="T40" fmla="*/ 2147483647 w 162"/>
              <a:gd name="T41" fmla="*/ 2147483647 h 42"/>
              <a:gd name="T42" fmla="*/ 0 w 162"/>
              <a:gd name="T43" fmla="*/ 2147483647 h 42"/>
              <a:gd name="T44" fmla="*/ 0 w 162"/>
              <a:gd name="T45" fmla="*/ 2147483647 h 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2"/>
              <a:gd name="T70" fmla="*/ 0 h 42"/>
              <a:gd name="T71" fmla="*/ 162 w 162"/>
              <a:gd name="T72" fmla="*/ 42 h 4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2" h="42">
                <a:moveTo>
                  <a:pt x="0" y="3"/>
                </a:moveTo>
                <a:lnTo>
                  <a:pt x="18" y="0"/>
                </a:lnTo>
                <a:lnTo>
                  <a:pt x="31" y="0"/>
                </a:lnTo>
                <a:lnTo>
                  <a:pt x="47" y="0"/>
                </a:lnTo>
                <a:lnTo>
                  <a:pt x="62" y="0"/>
                </a:lnTo>
                <a:lnTo>
                  <a:pt x="86" y="3"/>
                </a:lnTo>
                <a:lnTo>
                  <a:pt x="107" y="8"/>
                </a:lnTo>
                <a:lnTo>
                  <a:pt x="125" y="13"/>
                </a:lnTo>
                <a:lnTo>
                  <a:pt x="143" y="20"/>
                </a:lnTo>
                <a:lnTo>
                  <a:pt x="154" y="23"/>
                </a:lnTo>
                <a:lnTo>
                  <a:pt x="161" y="41"/>
                </a:lnTo>
                <a:lnTo>
                  <a:pt x="148" y="33"/>
                </a:lnTo>
                <a:lnTo>
                  <a:pt x="138" y="28"/>
                </a:lnTo>
                <a:lnTo>
                  <a:pt x="130" y="28"/>
                </a:lnTo>
                <a:lnTo>
                  <a:pt x="117" y="21"/>
                </a:lnTo>
                <a:lnTo>
                  <a:pt x="104" y="21"/>
                </a:lnTo>
                <a:lnTo>
                  <a:pt x="86" y="17"/>
                </a:lnTo>
                <a:lnTo>
                  <a:pt x="62" y="13"/>
                </a:lnTo>
                <a:lnTo>
                  <a:pt x="47" y="10"/>
                </a:lnTo>
                <a:lnTo>
                  <a:pt x="31" y="13"/>
                </a:lnTo>
                <a:lnTo>
                  <a:pt x="13" y="13"/>
                </a:lnTo>
                <a:lnTo>
                  <a:pt x="0" y="17"/>
                </a:lnTo>
                <a:lnTo>
                  <a:pt x="0" y="3"/>
                </a:lnTo>
              </a:path>
            </a:pathLst>
          </a:custGeom>
          <a:solidFill>
            <a:srgbClr val="FFFFFF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66" name="Freeform 63"/>
          <p:cNvSpPr>
            <a:spLocks/>
          </p:cNvSpPr>
          <p:nvPr/>
        </p:nvSpPr>
        <p:spPr bwMode="auto">
          <a:xfrm>
            <a:off x="5018088" y="1160463"/>
            <a:ext cx="85725" cy="57150"/>
          </a:xfrm>
          <a:custGeom>
            <a:avLst/>
            <a:gdLst>
              <a:gd name="T0" fmla="*/ 2147483647 w 42"/>
              <a:gd name="T1" fmla="*/ 2147483647 h 46"/>
              <a:gd name="T2" fmla="*/ 2147483647 w 42"/>
              <a:gd name="T3" fmla="*/ 2147483647 h 46"/>
              <a:gd name="T4" fmla="*/ 2147483647 w 42"/>
              <a:gd name="T5" fmla="*/ 2147483647 h 46"/>
              <a:gd name="T6" fmla="*/ 2147483647 w 42"/>
              <a:gd name="T7" fmla="*/ 2147483647 h 46"/>
              <a:gd name="T8" fmla="*/ 2147483647 w 42"/>
              <a:gd name="T9" fmla="*/ 2147483647 h 46"/>
              <a:gd name="T10" fmla="*/ 2147483647 w 42"/>
              <a:gd name="T11" fmla="*/ 2147483647 h 46"/>
              <a:gd name="T12" fmla="*/ 2147483647 w 42"/>
              <a:gd name="T13" fmla="*/ 2147483647 h 46"/>
              <a:gd name="T14" fmla="*/ 0 w 42"/>
              <a:gd name="T15" fmla="*/ 0 h 46"/>
              <a:gd name="T16" fmla="*/ 0 w 42"/>
              <a:gd name="T17" fmla="*/ 2147483647 h 46"/>
              <a:gd name="T18" fmla="*/ 2147483647 w 42"/>
              <a:gd name="T19" fmla="*/ 2147483647 h 46"/>
              <a:gd name="T20" fmla="*/ 2147483647 w 42"/>
              <a:gd name="T21" fmla="*/ 2147483647 h 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46"/>
              <a:gd name="T35" fmla="*/ 42 w 42"/>
              <a:gd name="T36" fmla="*/ 46 h 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46">
                <a:moveTo>
                  <a:pt x="36" y="45"/>
                </a:moveTo>
                <a:lnTo>
                  <a:pt x="41" y="40"/>
                </a:lnTo>
                <a:lnTo>
                  <a:pt x="41" y="30"/>
                </a:lnTo>
                <a:lnTo>
                  <a:pt x="41" y="23"/>
                </a:lnTo>
                <a:lnTo>
                  <a:pt x="36" y="13"/>
                </a:lnTo>
                <a:lnTo>
                  <a:pt x="36" y="7"/>
                </a:lnTo>
                <a:lnTo>
                  <a:pt x="8" y="3"/>
                </a:lnTo>
                <a:lnTo>
                  <a:pt x="0" y="0"/>
                </a:lnTo>
                <a:lnTo>
                  <a:pt x="0" y="8"/>
                </a:lnTo>
                <a:lnTo>
                  <a:pt x="13" y="29"/>
                </a:lnTo>
                <a:lnTo>
                  <a:pt x="36" y="4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67" name="Freeform 64"/>
          <p:cNvSpPr>
            <a:spLocks/>
          </p:cNvSpPr>
          <p:nvPr/>
        </p:nvSpPr>
        <p:spPr bwMode="auto">
          <a:xfrm>
            <a:off x="4984750" y="1093788"/>
            <a:ext cx="85725" cy="77787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0 h 61"/>
              <a:gd name="T10" fmla="*/ 0 w 42"/>
              <a:gd name="T11" fmla="*/ 0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2147483647 w 42"/>
              <a:gd name="T35" fmla="*/ 2147483647 h 61"/>
              <a:gd name="T36" fmla="*/ 2147483647 w 42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"/>
              <a:gd name="T58" fmla="*/ 0 h 61"/>
              <a:gd name="T59" fmla="*/ 42 w 42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" h="61">
                <a:moveTo>
                  <a:pt x="28" y="8"/>
                </a:moveTo>
                <a:lnTo>
                  <a:pt x="28" y="5"/>
                </a:lnTo>
                <a:lnTo>
                  <a:pt x="21" y="5"/>
                </a:lnTo>
                <a:lnTo>
                  <a:pt x="13" y="5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3" y="22"/>
                </a:lnTo>
                <a:lnTo>
                  <a:pt x="5" y="30"/>
                </a:lnTo>
                <a:lnTo>
                  <a:pt x="8" y="39"/>
                </a:lnTo>
                <a:lnTo>
                  <a:pt x="13" y="44"/>
                </a:lnTo>
                <a:lnTo>
                  <a:pt x="13" y="49"/>
                </a:lnTo>
                <a:lnTo>
                  <a:pt x="26" y="52"/>
                </a:lnTo>
                <a:lnTo>
                  <a:pt x="41" y="60"/>
                </a:lnTo>
                <a:lnTo>
                  <a:pt x="34" y="35"/>
                </a:lnTo>
                <a:lnTo>
                  <a:pt x="34" y="30"/>
                </a:lnTo>
                <a:lnTo>
                  <a:pt x="28" y="17"/>
                </a:lnTo>
                <a:lnTo>
                  <a:pt x="28" y="8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68" name="Freeform 65"/>
          <p:cNvSpPr>
            <a:spLocks/>
          </p:cNvSpPr>
          <p:nvPr/>
        </p:nvSpPr>
        <p:spPr bwMode="auto">
          <a:xfrm>
            <a:off x="4816475" y="1057275"/>
            <a:ext cx="180975" cy="103188"/>
          </a:xfrm>
          <a:custGeom>
            <a:avLst/>
            <a:gdLst>
              <a:gd name="T0" fmla="*/ 2147483647 w 89"/>
              <a:gd name="T1" fmla="*/ 2147483647 h 83"/>
              <a:gd name="T2" fmla="*/ 0 w 89"/>
              <a:gd name="T3" fmla="*/ 2147483647 h 83"/>
              <a:gd name="T4" fmla="*/ 0 w 89"/>
              <a:gd name="T5" fmla="*/ 2147483647 h 83"/>
              <a:gd name="T6" fmla="*/ 0 w 89"/>
              <a:gd name="T7" fmla="*/ 2147483647 h 83"/>
              <a:gd name="T8" fmla="*/ 0 w 89"/>
              <a:gd name="T9" fmla="*/ 2147483647 h 83"/>
              <a:gd name="T10" fmla="*/ 2147483647 w 89"/>
              <a:gd name="T11" fmla="*/ 0 h 83"/>
              <a:gd name="T12" fmla="*/ 2147483647 w 89"/>
              <a:gd name="T13" fmla="*/ 0 h 83"/>
              <a:gd name="T14" fmla="*/ 2147483647 w 89"/>
              <a:gd name="T15" fmla="*/ 0 h 83"/>
              <a:gd name="T16" fmla="*/ 2147483647 w 89"/>
              <a:gd name="T17" fmla="*/ 2147483647 h 83"/>
              <a:gd name="T18" fmla="*/ 2147483647 w 89"/>
              <a:gd name="T19" fmla="*/ 2147483647 h 83"/>
              <a:gd name="T20" fmla="*/ 2147483647 w 89"/>
              <a:gd name="T21" fmla="*/ 2147483647 h 83"/>
              <a:gd name="T22" fmla="*/ 2147483647 w 89"/>
              <a:gd name="T23" fmla="*/ 2147483647 h 83"/>
              <a:gd name="T24" fmla="*/ 2147483647 w 89"/>
              <a:gd name="T25" fmla="*/ 2147483647 h 83"/>
              <a:gd name="T26" fmla="*/ 2147483647 w 89"/>
              <a:gd name="T27" fmla="*/ 2147483647 h 83"/>
              <a:gd name="T28" fmla="*/ 2147483647 w 89"/>
              <a:gd name="T29" fmla="*/ 2147483647 h 83"/>
              <a:gd name="T30" fmla="*/ 2147483647 w 89"/>
              <a:gd name="T31" fmla="*/ 2147483647 h 83"/>
              <a:gd name="T32" fmla="*/ 2147483647 w 89"/>
              <a:gd name="T33" fmla="*/ 2147483647 h 83"/>
              <a:gd name="T34" fmla="*/ 2147483647 w 89"/>
              <a:gd name="T35" fmla="*/ 2147483647 h 83"/>
              <a:gd name="T36" fmla="*/ 2147483647 w 89"/>
              <a:gd name="T37" fmla="*/ 2147483647 h 83"/>
              <a:gd name="T38" fmla="*/ 2147483647 w 89"/>
              <a:gd name="T39" fmla="*/ 2147483647 h 83"/>
              <a:gd name="T40" fmla="*/ 2147483647 w 89"/>
              <a:gd name="T41" fmla="*/ 2147483647 h 8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83"/>
              <a:gd name="T65" fmla="*/ 89 w 89"/>
              <a:gd name="T66" fmla="*/ 83 h 8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83">
                <a:moveTo>
                  <a:pt x="8" y="69"/>
                </a:moveTo>
                <a:lnTo>
                  <a:pt x="0" y="54"/>
                </a:lnTo>
                <a:lnTo>
                  <a:pt x="0" y="49"/>
                </a:lnTo>
                <a:lnTo>
                  <a:pt x="0" y="37"/>
                </a:lnTo>
                <a:lnTo>
                  <a:pt x="0" y="8"/>
                </a:lnTo>
                <a:lnTo>
                  <a:pt x="3" y="0"/>
                </a:lnTo>
                <a:lnTo>
                  <a:pt x="13" y="0"/>
                </a:lnTo>
                <a:lnTo>
                  <a:pt x="39" y="0"/>
                </a:lnTo>
                <a:lnTo>
                  <a:pt x="57" y="3"/>
                </a:lnTo>
                <a:lnTo>
                  <a:pt x="75" y="15"/>
                </a:lnTo>
                <a:lnTo>
                  <a:pt x="75" y="17"/>
                </a:lnTo>
                <a:lnTo>
                  <a:pt x="70" y="27"/>
                </a:lnTo>
                <a:lnTo>
                  <a:pt x="75" y="49"/>
                </a:lnTo>
                <a:lnTo>
                  <a:pt x="81" y="64"/>
                </a:lnTo>
                <a:lnTo>
                  <a:pt x="88" y="82"/>
                </a:lnTo>
                <a:lnTo>
                  <a:pt x="75" y="79"/>
                </a:lnTo>
                <a:lnTo>
                  <a:pt x="65" y="74"/>
                </a:lnTo>
                <a:lnTo>
                  <a:pt x="52" y="69"/>
                </a:lnTo>
                <a:lnTo>
                  <a:pt x="42" y="69"/>
                </a:lnTo>
                <a:lnTo>
                  <a:pt x="29" y="69"/>
                </a:lnTo>
                <a:lnTo>
                  <a:pt x="8" y="69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69" name="Freeform 66"/>
          <p:cNvSpPr>
            <a:spLocks/>
          </p:cNvSpPr>
          <p:nvPr/>
        </p:nvSpPr>
        <p:spPr bwMode="auto">
          <a:xfrm>
            <a:off x="4772025" y="1049338"/>
            <a:ext cx="87313" cy="74612"/>
          </a:xfrm>
          <a:custGeom>
            <a:avLst/>
            <a:gdLst>
              <a:gd name="T0" fmla="*/ 0 w 42"/>
              <a:gd name="T1" fmla="*/ 0 h 59"/>
              <a:gd name="T2" fmla="*/ 2147483647 w 42"/>
              <a:gd name="T3" fmla="*/ 0 h 59"/>
              <a:gd name="T4" fmla="*/ 2147483647 w 42"/>
              <a:gd name="T5" fmla="*/ 0 h 59"/>
              <a:gd name="T6" fmla="*/ 2147483647 w 42"/>
              <a:gd name="T7" fmla="*/ 2147483647 h 59"/>
              <a:gd name="T8" fmla="*/ 2147483647 w 42"/>
              <a:gd name="T9" fmla="*/ 2147483647 h 59"/>
              <a:gd name="T10" fmla="*/ 2147483647 w 42"/>
              <a:gd name="T11" fmla="*/ 2147483647 h 59"/>
              <a:gd name="T12" fmla="*/ 2147483647 w 42"/>
              <a:gd name="T13" fmla="*/ 2147483647 h 59"/>
              <a:gd name="T14" fmla="*/ 2147483647 w 42"/>
              <a:gd name="T15" fmla="*/ 2147483647 h 59"/>
              <a:gd name="T16" fmla="*/ 2147483647 w 42"/>
              <a:gd name="T17" fmla="*/ 2147483647 h 59"/>
              <a:gd name="T18" fmla="*/ 2147483647 w 42"/>
              <a:gd name="T19" fmla="*/ 2147483647 h 59"/>
              <a:gd name="T20" fmla="*/ 2147483647 w 42"/>
              <a:gd name="T21" fmla="*/ 2147483647 h 59"/>
              <a:gd name="T22" fmla="*/ 2147483647 w 42"/>
              <a:gd name="T23" fmla="*/ 2147483647 h 59"/>
              <a:gd name="T24" fmla="*/ 2147483647 w 42"/>
              <a:gd name="T25" fmla="*/ 2147483647 h 59"/>
              <a:gd name="T26" fmla="*/ 2147483647 w 42"/>
              <a:gd name="T27" fmla="*/ 2147483647 h 59"/>
              <a:gd name="T28" fmla="*/ 2147483647 w 42"/>
              <a:gd name="T29" fmla="*/ 2147483647 h 59"/>
              <a:gd name="T30" fmla="*/ 2147483647 w 42"/>
              <a:gd name="T31" fmla="*/ 2147483647 h 59"/>
              <a:gd name="T32" fmla="*/ 2147483647 w 42"/>
              <a:gd name="T33" fmla="*/ 2147483647 h 59"/>
              <a:gd name="T34" fmla="*/ 2147483647 w 42"/>
              <a:gd name="T35" fmla="*/ 2147483647 h 59"/>
              <a:gd name="T36" fmla="*/ 2147483647 w 42"/>
              <a:gd name="T37" fmla="*/ 2147483647 h 59"/>
              <a:gd name="T38" fmla="*/ 2147483647 w 42"/>
              <a:gd name="T39" fmla="*/ 2147483647 h 59"/>
              <a:gd name="T40" fmla="*/ 0 w 42"/>
              <a:gd name="T41" fmla="*/ 2147483647 h 59"/>
              <a:gd name="T42" fmla="*/ 0 w 42"/>
              <a:gd name="T43" fmla="*/ 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59"/>
              <a:gd name="T68" fmla="*/ 42 w 42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59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  <a:lnTo>
                  <a:pt x="13" y="2"/>
                </a:lnTo>
                <a:lnTo>
                  <a:pt x="21" y="2"/>
                </a:lnTo>
                <a:lnTo>
                  <a:pt x="26" y="2"/>
                </a:lnTo>
                <a:lnTo>
                  <a:pt x="34" y="5"/>
                </a:lnTo>
                <a:lnTo>
                  <a:pt x="41" y="5"/>
                </a:lnTo>
                <a:lnTo>
                  <a:pt x="36" y="13"/>
                </a:lnTo>
                <a:lnTo>
                  <a:pt x="34" y="28"/>
                </a:lnTo>
                <a:lnTo>
                  <a:pt x="34" y="33"/>
                </a:lnTo>
                <a:lnTo>
                  <a:pt x="34" y="38"/>
                </a:lnTo>
                <a:lnTo>
                  <a:pt x="34" y="42"/>
                </a:lnTo>
                <a:lnTo>
                  <a:pt x="34" y="58"/>
                </a:lnTo>
                <a:lnTo>
                  <a:pt x="26" y="50"/>
                </a:lnTo>
                <a:lnTo>
                  <a:pt x="21" y="38"/>
                </a:lnTo>
                <a:lnTo>
                  <a:pt x="13" y="28"/>
                </a:lnTo>
                <a:lnTo>
                  <a:pt x="8" y="22"/>
                </a:lnTo>
                <a:lnTo>
                  <a:pt x="3" y="18"/>
                </a:lnTo>
                <a:lnTo>
                  <a:pt x="3" y="17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F9F9F9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0" name="Freeform 67"/>
          <p:cNvSpPr>
            <a:spLocks/>
          </p:cNvSpPr>
          <p:nvPr/>
        </p:nvSpPr>
        <p:spPr bwMode="auto">
          <a:xfrm>
            <a:off x="4548188" y="1030288"/>
            <a:ext cx="284162" cy="100012"/>
          </a:xfrm>
          <a:custGeom>
            <a:avLst/>
            <a:gdLst>
              <a:gd name="T0" fmla="*/ 0 w 138"/>
              <a:gd name="T1" fmla="*/ 2147483647 h 79"/>
              <a:gd name="T2" fmla="*/ 0 w 138"/>
              <a:gd name="T3" fmla="*/ 2147483647 h 79"/>
              <a:gd name="T4" fmla="*/ 2147483647 w 138"/>
              <a:gd name="T5" fmla="*/ 2147483647 h 79"/>
              <a:gd name="T6" fmla="*/ 2147483647 w 138"/>
              <a:gd name="T7" fmla="*/ 2147483647 h 79"/>
              <a:gd name="T8" fmla="*/ 2147483647 w 138"/>
              <a:gd name="T9" fmla="*/ 0 h 79"/>
              <a:gd name="T10" fmla="*/ 2147483647 w 138"/>
              <a:gd name="T11" fmla="*/ 0 h 79"/>
              <a:gd name="T12" fmla="*/ 2147483647 w 138"/>
              <a:gd name="T13" fmla="*/ 0 h 79"/>
              <a:gd name="T14" fmla="*/ 2147483647 w 138"/>
              <a:gd name="T15" fmla="*/ 0 h 79"/>
              <a:gd name="T16" fmla="*/ 2147483647 w 138"/>
              <a:gd name="T17" fmla="*/ 0 h 79"/>
              <a:gd name="T18" fmla="*/ 2147483647 w 138"/>
              <a:gd name="T19" fmla="*/ 0 h 79"/>
              <a:gd name="T20" fmla="*/ 2147483647 w 138"/>
              <a:gd name="T21" fmla="*/ 0 h 79"/>
              <a:gd name="T22" fmla="*/ 2147483647 w 138"/>
              <a:gd name="T23" fmla="*/ 0 h 79"/>
              <a:gd name="T24" fmla="*/ 2147483647 w 138"/>
              <a:gd name="T25" fmla="*/ 0 h 79"/>
              <a:gd name="T26" fmla="*/ 2147483647 w 138"/>
              <a:gd name="T27" fmla="*/ 2147483647 h 79"/>
              <a:gd name="T28" fmla="*/ 2147483647 w 138"/>
              <a:gd name="T29" fmla="*/ 2147483647 h 79"/>
              <a:gd name="T30" fmla="*/ 2147483647 w 138"/>
              <a:gd name="T31" fmla="*/ 2147483647 h 79"/>
              <a:gd name="T32" fmla="*/ 2147483647 w 138"/>
              <a:gd name="T33" fmla="*/ 2147483647 h 79"/>
              <a:gd name="T34" fmla="*/ 2147483647 w 138"/>
              <a:gd name="T35" fmla="*/ 2147483647 h 79"/>
              <a:gd name="T36" fmla="*/ 2147483647 w 138"/>
              <a:gd name="T37" fmla="*/ 2147483647 h 79"/>
              <a:gd name="T38" fmla="*/ 2147483647 w 138"/>
              <a:gd name="T39" fmla="*/ 2147483647 h 79"/>
              <a:gd name="T40" fmla="*/ 2147483647 w 138"/>
              <a:gd name="T41" fmla="*/ 2147483647 h 79"/>
              <a:gd name="T42" fmla="*/ 2147483647 w 138"/>
              <a:gd name="T43" fmla="*/ 2147483647 h 79"/>
              <a:gd name="T44" fmla="*/ 2147483647 w 138"/>
              <a:gd name="T45" fmla="*/ 2147483647 h 79"/>
              <a:gd name="T46" fmla="*/ 2147483647 w 138"/>
              <a:gd name="T47" fmla="*/ 2147483647 h 79"/>
              <a:gd name="T48" fmla="*/ 2147483647 w 138"/>
              <a:gd name="T49" fmla="*/ 2147483647 h 79"/>
              <a:gd name="T50" fmla="*/ 2147483647 w 138"/>
              <a:gd name="T51" fmla="*/ 2147483647 h 79"/>
              <a:gd name="T52" fmla="*/ 2147483647 w 138"/>
              <a:gd name="T53" fmla="*/ 2147483647 h 79"/>
              <a:gd name="T54" fmla="*/ 2147483647 w 138"/>
              <a:gd name="T55" fmla="*/ 2147483647 h 79"/>
              <a:gd name="T56" fmla="*/ 2147483647 w 138"/>
              <a:gd name="T57" fmla="*/ 2147483647 h 79"/>
              <a:gd name="T58" fmla="*/ 2147483647 w 138"/>
              <a:gd name="T59" fmla="*/ 2147483647 h 79"/>
              <a:gd name="T60" fmla="*/ 2147483647 w 138"/>
              <a:gd name="T61" fmla="*/ 2147483647 h 79"/>
              <a:gd name="T62" fmla="*/ 2147483647 w 138"/>
              <a:gd name="T63" fmla="*/ 2147483647 h 79"/>
              <a:gd name="T64" fmla="*/ 2147483647 w 138"/>
              <a:gd name="T65" fmla="*/ 2147483647 h 79"/>
              <a:gd name="T66" fmla="*/ 2147483647 w 138"/>
              <a:gd name="T67" fmla="*/ 2147483647 h 79"/>
              <a:gd name="T68" fmla="*/ 2147483647 w 138"/>
              <a:gd name="T69" fmla="*/ 2147483647 h 79"/>
              <a:gd name="T70" fmla="*/ 2147483647 w 138"/>
              <a:gd name="T71" fmla="*/ 2147483647 h 79"/>
              <a:gd name="T72" fmla="*/ 2147483647 w 138"/>
              <a:gd name="T73" fmla="*/ 2147483647 h 79"/>
              <a:gd name="T74" fmla="*/ 2147483647 w 138"/>
              <a:gd name="T75" fmla="*/ 2147483647 h 79"/>
              <a:gd name="T76" fmla="*/ 2147483647 w 138"/>
              <a:gd name="T77" fmla="*/ 2147483647 h 79"/>
              <a:gd name="T78" fmla="*/ 2147483647 w 138"/>
              <a:gd name="T79" fmla="*/ 2147483647 h 79"/>
              <a:gd name="T80" fmla="*/ 2147483647 w 138"/>
              <a:gd name="T81" fmla="*/ 2147483647 h 79"/>
              <a:gd name="T82" fmla="*/ 2147483647 w 138"/>
              <a:gd name="T83" fmla="*/ 2147483647 h 79"/>
              <a:gd name="T84" fmla="*/ 0 w 138"/>
              <a:gd name="T85" fmla="*/ 2147483647 h 79"/>
              <a:gd name="T86" fmla="*/ 0 w 138"/>
              <a:gd name="T87" fmla="*/ 2147483647 h 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79"/>
              <a:gd name="T134" fmla="*/ 138 w 138"/>
              <a:gd name="T135" fmla="*/ 79 h 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79">
                <a:moveTo>
                  <a:pt x="0" y="12"/>
                </a:moveTo>
                <a:lnTo>
                  <a:pt x="0" y="8"/>
                </a:lnTo>
                <a:lnTo>
                  <a:pt x="5" y="5"/>
                </a:lnTo>
                <a:lnTo>
                  <a:pt x="10" y="3"/>
                </a:lnTo>
                <a:lnTo>
                  <a:pt x="18" y="0"/>
                </a:lnTo>
                <a:lnTo>
                  <a:pt x="23" y="0"/>
                </a:lnTo>
                <a:lnTo>
                  <a:pt x="34" y="0"/>
                </a:lnTo>
                <a:lnTo>
                  <a:pt x="41" y="0"/>
                </a:lnTo>
                <a:lnTo>
                  <a:pt x="49" y="0"/>
                </a:lnTo>
                <a:lnTo>
                  <a:pt x="60" y="0"/>
                </a:lnTo>
                <a:lnTo>
                  <a:pt x="70" y="0"/>
                </a:lnTo>
                <a:lnTo>
                  <a:pt x="78" y="0"/>
                </a:lnTo>
                <a:lnTo>
                  <a:pt x="86" y="0"/>
                </a:lnTo>
                <a:lnTo>
                  <a:pt x="93" y="3"/>
                </a:lnTo>
                <a:lnTo>
                  <a:pt x="101" y="3"/>
                </a:lnTo>
                <a:lnTo>
                  <a:pt x="106" y="5"/>
                </a:lnTo>
                <a:lnTo>
                  <a:pt x="109" y="8"/>
                </a:lnTo>
                <a:lnTo>
                  <a:pt x="109" y="15"/>
                </a:lnTo>
                <a:lnTo>
                  <a:pt x="109" y="17"/>
                </a:lnTo>
                <a:lnTo>
                  <a:pt x="114" y="22"/>
                </a:lnTo>
                <a:lnTo>
                  <a:pt x="114" y="32"/>
                </a:lnTo>
                <a:lnTo>
                  <a:pt x="119" y="40"/>
                </a:lnTo>
                <a:lnTo>
                  <a:pt x="124" y="53"/>
                </a:lnTo>
                <a:lnTo>
                  <a:pt x="130" y="63"/>
                </a:lnTo>
                <a:lnTo>
                  <a:pt x="135" y="73"/>
                </a:lnTo>
                <a:lnTo>
                  <a:pt x="137" y="78"/>
                </a:lnTo>
                <a:lnTo>
                  <a:pt x="130" y="73"/>
                </a:lnTo>
                <a:lnTo>
                  <a:pt x="119" y="67"/>
                </a:lnTo>
                <a:lnTo>
                  <a:pt x="109" y="63"/>
                </a:lnTo>
                <a:lnTo>
                  <a:pt x="99" y="58"/>
                </a:lnTo>
                <a:lnTo>
                  <a:pt x="88" y="57"/>
                </a:lnTo>
                <a:lnTo>
                  <a:pt x="78" y="53"/>
                </a:lnTo>
                <a:lnTo>
                  <a:pt x="65" y="53"/>
                </a:lnTo>
                <a:lnTo>
                  <a:pt x="49" y="53"/>
                </a:lnTo>
                <a:lnTo>
                  <a:pt x="36" y="53"/>
                </a:lnTo>
                <a:lnTo>
                  <a:pt x="23" y="53"/>
                </a:lnTo>
                <a:lnTo>
                  <a:pt x="10" y="57"/>
                </a:lnTo>
                <a:lnTo>
                  <a:pt x="10" y="53"/>
                </a:lnTo>
                <a:lnTo>
                  <a:pt x="10" y="47"/>
                </a:lnTo>
                <a:lnTo>
                  <a:pt x="8" y="38"/>
                </a:lnTo>
                <a:lnTo>
                  <a:pt x="5" y="32"/>
                </a:lnTo>
                <a:lnTo>
                  <a:pt x="3" y="22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1" name="Freeform 68"/>
          <p:cNvSpPr>
            <a:spLocks/>
          </p:cNvSpPr>
          <p:nvPr/>
        </p:nvSpPr>
        <p:spPr bwMode="auto">
          <a:xfrm>
            <a:off x="5043488" y="1093788"/>
            <a:ext cx="80962" cy="77787"/>
          </a:xfrm>
          <a:custGeom>
            <a:avLst/>
            <a:gdLst>
              <a:gd name="T0" fmla="*/ 2147483647 w 39"/>
              <a:gd name="T1" fmla="*/ 2147483647 h 61"/>
              <a:gd name="T2" fmla="*/ 2147483647 w 39"/>
              <a:gd name="T3" fmla="*/ 2147483647 h 61"/>
              <a:gd name="T4" fmla="*/ 2147483647 w 39"/>
              <a:gd name="T5" fmla="*/ 2147483647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2147483647 w 39"/>
              <a:gd name="T11" fmla="*/ 2147483647 h 61"/>
              <a:gd name="T12" fmla="*/ 0 w 39"/>
              <a:gd name="T13" fmla="*/ 2147483647 h 61"/>
              <a:gd name="T14" fmla="*/ 0 w 39"/>
              <a:gd name="T15" fmla="*/ 2147483647 h 61"/>
              <a:gd name="T16" fmla="*/ 0 w 39"/>
              <a:gd name="T17" fmla="*/ 2147483647 h 61"/>
              <a:gd name="T18" fmla="*/ 0 w 39"/>
              <a:gd name="T19" fmla="*/ 2147483647 h 61"/>
              <a:gd name="T20" fmla="*/ 0 w 39"/>
              <a:gd name="T21" fmla="*/ 2147483647 h 61"/>
              <a:gd name="T22" fmla="*/ 0 w 39"/>
              <a:gd name="T23" fmla="*/ 2147483647 h 61"/>
              <a:gd name="T24" fmla="*/ 0 w 39"/>
              <a:gd name="T25" fmla="*/ 2147483647 h 61"/>
              <a:gd name="T26" fmla="*/ 0 w 39"/>
              <a:gd name="T27" fmla="*/ 0 h 61"/>
              <a:gd name="T28" fmla="*/ 2147483647 w 39"/>
              <a:gd name="T29" fmla="*/ 0 h 61"/>
              <a:gd name="T30" fmla="*/ 2147483647 w 39"/>
              <a:gd name="T31" fmla="*/ 0 h 61"/>
              <a:gd name="T32" fmla="*/ 2147483647 w 39"/>
              <a:gd name="T33" fmla="*/ 0 h 61"/>
              <a:gd name="T34" fmla="*/ 2147483647 w 39"/>
              <a:gd name="T35" fmla="*/ 0 h 61"/>
              <a:gd name="T36" fmla="*/ 2147483647 w 39"/>
              <a:gd name="T37" fmla="*/ 2147483647 h 61"/>
              <a:gd name="T38" fmla="*/ 2147483647 w 39"/>
              <a:gd name="T39" fmla="*/ 2147483647 h 61"/>
              <a:gd name="T40" fmla="*/ 2147483647 w 39"/>
              <a:gd name="T41" fmla="*/ 2147483647 h 61"/>
              <a:gd name="T42" fmla="*/ 2147483647 w 39"/>
              <a:gd name="T43" fmla="*/ 2147483647 h 61"/>
              <a:gd name="T44" fmla="*/ 2147483647 w 39"/>
              <a:gd name="T45" fmla="*/ 2147483647 h 61"/>
              <a:gd name="T46" fmla="*/ 2147483647 w 39"/>
              <a:gd name="T47" fmla="*/ 2147483647 h 61"/>
              <a:gd name="T48" fmla="*/ 2147483647 w 39"/>
              <a:gd name="T49" fmla="*/ 2147483647 h 61"/>
              <a:gd name="T50" fmla="*/ 2147483647 w 39"/>
              <a:gd name="T51" fmla="*/ 2147483647 h 61"/>
              <a:gd name="T52" fmla="*/ 2147483647 w 39"/>
              <a:gd name="T53" fmla="*/ 214748364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"/>
              <a:gd name="T82" fmla="*/ 0 h 61"/>
              <a:gd name="T83" fmla="*/ 39 w 39"/>
              <a:gd name="T84" fmla="*/ 61 h 6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" h="61">
                <a:moveTo>
                  <a:pt x="38" y="55"/>
                </a:moveTo>
                <a:lnTo>
                  <a:pt x="28" y="52"/>
                </a:lnTo>
                <a:lnTo>
                  <a:pt x="20" y="52"/>
                </a:lnTo>
                <a:lnTo>
                  <a:pt x="13" y="52"/>
                </a:lnTo>
                <a:lnTo>
                  <a:pt x="5" y="55"/>
                </a:lnTo>
                <a:lnTo>
                  <a:pt x="3" y="60"/>
                </a:lnTo>
                <a:lnTo>
                  <a:pt x="0" y="52"/>
                </a:lnTo>
                <a:lnTo>
                  <a:pt x="0" y="45"/>
                </a:lnTo>
                <a:lnTo>
                  <a:pt x="0" y="40"/>
                </a:lnTo>
                <a:lnTo>
                  <a:pt x="0" y="30"/>
                </a:lnTo>
                <a:lnTo>
                  <a:pt x="0" y="22"/>
                </a:lnTo>
                <a:lnTo>
                  <a:pt x="0" y="13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6" y="0"/>
                </a:lnTo>
                <a:lnTo>
                  <a:pt x="33" y="5"/>
                </a:lnTo>
                <a:lnTo>
                  <a:pt x="31" y="12"/>
                </a:lnTo>
                <a:lnTo>
                  <a:pt x="31" y="17"/>
                </a:lnTo>
                <a:lnTo>
                  <a:pt x="31" y="22"/>
                </a:lnTo>
                <a:lnTo>
                  <a:pt x="31" y="27"/>
                </a:lnTo>
                <a:lnTo>
                  <a:pt x="31" y="35"/>
                </a:lnTo>
                <a:lnTo>
                  <a:pt x="33" y="40"/>
                </a:lnTo>
                <a:lnTo>
                  <a:pt x="36" y="45"/>
                </a:lnTo>
                <a:lnTo>
                  <a:pt x="38" y="55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2" name="Freeform 69"/>
          <p:cNvSpPr>
            <a:spLocks/>
          </p:cNvSpPr>
          <p:nvPr/>
        </p:nvSpPr>
        <p:spPr bwMode="auto">
          <a:xfrm>
            <a:off x="5043488" y="1163638"/>
            <a:ext cx="114300" cy="49212"/>
          </a:xfrm>
          <a:custGeom>
            <a:avLst/>
            <a:gdLst>
              <a:gd name="T0" fmla="*/ 2147483647 w 55"/>
              <a:gd name="T1" fmla="*/ 2147483647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0 h 39"/>
              <a:gd name="T8" fmla="*/ 2147483647 w 55"/>
              <a:gd name="T9" fmla="*/ 0 h 39"/>
              <a:gd name="T10" fmla="*/ 2147483647 w 55"/>
              <a:gd name="T11" fmla="*/ 0 h 39"/>
              <a:gd name="T12" fmla="*/ 2147483647 w 55"/>
              <a:gd name="T13" fmla="*/ 0 h 39"/>
              <a:gd name="T14" fmla="*/ 0 w 55"/>
              <a:gd name="T15" fmla="*/ 0 h 39"/>
              <a:gd name="T16" fmla="*/ 0 w 55"/>
              <a:gd name="T17" fmla="*/ 2147483647 h 39"/>
              <a:gd name="T18" fmla="*/ 0 w 55"/>
              <a:gd name="T19" fmla="*/ 2147483647 h 39"/>
              <a:gd name="T20" fmla="*/ 0 w 55"/>
              <a:gd name="T21" fmla="*/ 2147483647 h 39"/>
              <a:gd name="T22" fmla="*/ 0 w 55"/>
              <a:gd name="T23" fmla="*/ 2147483647 h 39"/>
              <a:gd name="T24" fmla="*/ 0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"/>
              <a:gd name="T58" fmla="*/ 0 h 39"/>
              <a:gd name="T59" fmla="*/ 55 w 55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" h="39">
                <a:moveTo>
                  <a:pt x="54" y="35"/>
                </a:moveTo>
                <a:lnTo>
                  <a:pt x="47" y="22"/>
                </a:lnTo>
                <a:lnTo>
                  <a:pt x="44" y="8"/>
                </a:lnTo>
                <a:lnTo>
                  <a:pt x="41" y="0"/>
                </a:lnTo>
                <a:lnTo>
                  <a:pt x="31" y="0"/>
                </a:lnTo>
                <a:lnTo>
                  <a:pt x="18" y="0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lnTo>
                  <a:pt x="0" y="17"/>
                </a:lnTo>
                <a:lnTo>
                  <a:pt x="0" y="25"/>
                </a:lnTo>
                <a:lnTo>
                  <a:pt x="0" y="30"/>
                </a:lnTo>
                <a:lnTo>
                  <a:pt x="0" y="35"/>
                </a:lnTo>
                <a:lnTo>
                  <a:pt x="3" y="38"/>
                </a:lnTo>
                <a:lnTo>
                  <a:pt x="10" y="30"/>
                </a:lnTo>
                <a:lnTo>
                  <a:pt x="23" y="30"/>
                </a:lnTo>
                <a:lnTo>
                  <a:pt x="36" y="30"/>
                </a:lnTo>
                <a:lnTo>
                  <a:pt x="47" y="30"/>
                </a:lnTo>
                <a:lnTo>
                  <a:pt x="54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3" name="Freeform 70"/>
          <p:cNvSpPr>
            <a:spLocks/>
          </p:cNvSpPr>
          <p:nvPr/>
        </p:nvSpPr>
        <p:spPr bwMode="auto">
          <a:xfrm>
            <a:off x="4841875" y="1141413"/>
            <a:ext cx="201613" cy="58737"/>
          </a:xfrm>
          <a:custGeom>
            <a:avLst/>
            <a:gdLst>
              <a:gd name="T0" fmla="*/ 2147483647 w 99"/>
              <a:gd name="T1" fmla="*/ 2147483647 h 47"/>
              <a:gd name="T2" fmla="*/ 2147483647 w 99"/>
              <a:gd name="T3" fmla="*/ 2147483647 h 47"/>
              <a:gd name="T4" fmla="*/ 2147483647 w 99"/>
              <a:gd name="T5" fmla="*/ 2147483647 h 47"/>
              <a:gd name="T6" fmla="*/ 2147483647 w 99"/>
              <a:gd name="T7" fmla="*/ 2147483647 h 47"/>
              <a:gd name="T8" fmla="*/ 2147483647 w 99"/>
              <a:gd name="T9" fmla="*/ 2147483647 h 47"/>
              <a:gd name="T10" fmla="*/ 2147483647 w 99"/>
              <a:gd name="T11" fmla="*/ 2147483647 h 47"/>
              <a:gd name="T12" fmla="*/ 2147483647 w 99"/>
              <a:gd name="T13" fmla="*/ 2147483647 h 47"/>
              <a:gd name="T14" fmla="*/ 2147483647 w 99"/>
              <a:gd name="T15" fmla="*/ 2147483647 h 47"/>
              <a:gd name="T16" fmla="*/ 2147483647 w 99"/>
              <a:gd name="T17" fmla="*/ 2147483647 h 47"/>
              <a:gd name="T18" fmla="*/ 2147483647 w 99"/>
              <a:gd name="T19" fmla="*/ 2147483647 h 47"/>
              <a:gd name="T20" fmla="*/ 2147483647 w 99"/>
              <a:gd name="T21" fmla="*/ 2147483647 h 47"/>
              <a:gd name="T22" fmla="*/ 2147483647 w 99"/>
              <a:gd name="T23" fmla="*/ 0 h 47"/>
              <a:gd name="T24" fmla="*/ 2147483647 w 99"/>
              <a:gd name="T25" fmla="*/ 0 h 47"/>
              <a:gd name="T26" fmla="*/ 0 w 99"/>
              <a:gd name="T27" fmla="*/ 0 h 47"/>
              <a:gd name="T28" fmla="*/ 2147483647 w 99"/>
              <a:gd name="T29" fmla="*/ 2147483647 h 47"/>
              <a:gd name="T30" fmla="*/ 2147483647 w 99"/>
              <a:gd name="T31" fmla="*/ 2147483647 h 47"/>
              <a:gd name="T32" fmla="*/ 2147483647 w 99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7"/>
              <a:gd name="T53" fmla="*/ 99 w 99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7">
                <a:moveTo>
                  <a:pt x="18" y="31"/>
                </a:moveTo>
                <a:lnTo>
                  <a:pt x="31" y="31"/>
                </a:lnTo>
                <a:lnTo>
                  <a:pt x="47" y="31"/>
                </a:lnTo>
                <a:lnTo>
                  <a:pt x="70" y="38"/>
                </a:lnTo>
                <a:lnTo>
                  <a:pt x="85" y="41"/>
                </a:lnTo>
                <a:lnTo>
                  <a:pt x="96" y="46"/>
                </a:lnTo>
                <a:lnTo>
                  <a:pt x="98" y="46"/>
                </a:lnTo>
                <a:lnTo>
                  <a:pt x="91" y="31"/>
                </a:lnTo>
                <a:lnTo>
                  <a:pt x="85" y="20"/>
                </a:lnTo>
                <a:lnTo>
                  <a:pt x="80" y="12"/>
                </a:lnTo>
                <a:lnTo>
                  <a:pt x="57" y="3"/>
                </a:lnTo>
                <a:lnTo>
                  <a:pt x="39" y="0"/>
                </a:lnTo>
                <a:lnTo>
                  <a:pt x="13" y="0"/>
                </a:lnTo>
                <a:lnTo>
                  <a:pt x="0" y="0"/>
                </a:lnTo>
                <a:lnTo>
                  <a:pt x="8" y="17"/>
                </a:lnTo>
                <a:lnTo>
                  <a:pt x="13" y="26"/>
                </a:lnTo>
                <a:lnTo>
                  <a:pt x="18" y="31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4" name="Freeform 71"/>
          <p:cNvSpPr>
            <a:spLocks/>
          </p:cNvSpPr>
          <p:nvPr/>
        </p:nvSpPr>
        <p:spPr bwMode="auto">
          <a:xfrm>
            <a:off x="4575175" y="1100138"/>
            <a:ext cx="309563" cy="76200"/>
          </a:xfrm>
          <a:custGeom>
            <a:avLst/>
            <a:gdLst>
              <a:gd name="T0" fmla="*/ 0 w 151"/>
              <a:gd name="T1" fmla="*/ 2147483647 h 61"/>
              <a:gd name="T2" fmla="*/ 2147483647 w 151"/>
              <a:gd name="T3" fmla="*/ 2147483647 h 61"/>
              <a:gd name="T4" fmla="*/ 2147483647 w 151"/>
              <a:gd name="T5" fmla="*/ 2147483647 h 61"/>
              <a:gd name="T6" fmla="*/ 2147483647 w 151"/>
              <a:gd name="T7" fmla="*/ 2147483647 h 61"/>
              <a:gd name="T8" fmla="*/ 2147483647 w 151"/>
              <a:gd name="T9" fmla="*/ 2147483647 h 61"/>
              <a:gd name="T10" fmla="*/ 2147483647 w 151"/>
              <a:gd name="T11" fmla="*/ 2147483647 h 61"/>
              <a:gd name="T12" fmla="*/ 2147483647 w 151"/>
              <a:gd name="T13" fmla="*/ 2147483647 h 61"/>
              <a:gd name="T14" fmla="*/ 2147483647 w 151"/>
              <a:gd name="T15" fmla="*/ 2147483647 h 61"/>
              <a:gd name="T16" fmla="*/ 2147483647 w 151"/>
              <a:gd name="T17" fmla="*/ 2147483647 h 61"/>
              <a:gd name="T18" fmla="*/ 2147483647 w 151"/>
              <a:gd name="T19" fmla="*/ 2147483647 h 61"/>
              <a:gd name="T20" fmla="*/ 2147483647 w 151"/>
              <a:gd name="T21" fmla="*/ 2147483647 h 61"/>
              <a:gd name="T22" fmla="*/ 2147483647 w 151"/>
              <a:gd name="T23" fmla="*/ 2147483647 h 61"/>
              <a:gd name="T24" fmla="*/ 2147483647 w 151"/>
              <a:gd name="T25" fmla="*/ 2147483647 h 61"/>
              <a:gd name="T26" fmla="*/ 2147483647 w 151"/>
              <a:gd name="T27" fmla="*/ 0 h 61"/>
              <a:gd name="T28" fmla="*/ 2147483647 w 151"/>
              <a:gd name="T29" fmla="*/ 0 h 61"/>
              <a:gd name="T30" fmla="*/ 2147483647 w 151"/>
              <a:gd name="T31" fmla="*/ 0 h 61"/>
              <a:gd name="T32" fmla="*/ 0 w 151"/>
              <a:gd name="T33" fmla="*/ 2147483647 h 61"/>
              <a:gd name="T34" fmla="*/ 0 w 151"/>
              <a:gd name="T35" fmla="*/ 2147483647 h 61"/>
              <a:gd name="T36" fmla="*/ 0 w 151"/>
              <a:gd name="T37" fmla="*/ 2147483647 h 61"/>
              <a:gd name="T38" fmla="*/ 0 w 151"/>
              <a:gd name="T39" fmla="*/ 2147483647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1"/>
              <a:gd name="T61" fmla="*/ 0 h 61"/>
              <a:gd name="T62" fmla="*/ 151 w 151"/>
              <a:gd name="T63" fmla="*/ 61 h 6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1" h="61">
                <a:moveTo>
                  <a:pt x="0" y="35"/>
                </a:moveTo>
                <a:lnTo>
                  <a:pt x="5" y="35"/>
                </a:lnTo>
                <a:lnTo>
                  <a:pt x="29" y="32"/>
                </a:lnTo>
                <a:lnTo>
                  <a:pt x="44" y="32"/>
                </a:lnTo>
                <a:lnTo>
                  <a:pt x="62" y="35"/>
                </a:lnTo>
                <a:lnTo>
                  <a:pt x="91" y="40"/>
                </a:lnTo>
                <a:lnTo>
                  <a:pt x="132" y="52"/>
                </a:lnTo>
                <a:lnTo>
                  <a:pt x="150" y="60"/>
                </a:lnTo>
                <a:lnTo>
                  <a:pt x="137" y="37"/>
                </a:lnTo>
                <a:lnTo>
                  <a:pt x="127" y="25"/>
                </a:lnTo>
                <a:lnTo>
                  <a:pt x="122" y="20"/>
                </a:lnTo>
                <a:lnTo>
                  <a:pt x="104" y="12"/>
                </a:lnTo>
                <a:lnTo>
                  <a:pt x="78" y="3"/>
                </a:lnTo>
                <a:lnTo>
                  <a:pt x="49" y="0"/>
                </a:lnTo>
                <a:lnTo>
                  <a:pt x="23" y="0"/>
                </a:lnTo>
                <a:lnTo>
                  <a:pt x="10" y="0"/>
                </a:lnTo>
                <a:lnTo>
                  <a:pt x="0" y="5"/>
                </a:lnTo>
                <a:lnTo>
                  <a:pt x="0" y="13"/>
                </a:lnTo>
                <a:lnTo>
                  <a:pt x="0" y="27"/>
                </a:lnTo>
                <a:lnTo>
                  <a:pt x="0" y="35"/>
                </a:lnTo>
              </a:path>
            </a:pathLst>
          </a:custGeom>
          <a:solidFill>
            <a:srgbClr val="114FFB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5" name="Freeform 72"/>
          <p:cNvSpPr>
            <a:spLocks/>
          </p:cNvSpPr>
          <p:nvPr/>
        </p:nvSpPr>
        <p:spPr bwMode="auto">
          <a:xfrm>
            <a:off x="4787900" y="1201738"/>
            <a:ext cx="130175" cy="42862"/>
          </a:xfrm>
          <a:custGeom>
            <a:avLst/>
            <a:gdLst>
              <a:gd name="T0" fmla="*/ 0 w 63"/>
              <a:gd name="T1" fmla="*/ 0 h 34"/>
              <a:gd name="T2" fmla="*/ 0 w 63"/>
              <a:gd name="T3" fmla="*/ 2147483647 h 34"/>
              <a:gd name="T4" fmla="*/ 2147483647 w 63"/>
              <a:gd name="T5" fmla="*/ 2147483647 h 34"/>
              <a:gd name="T6" fmla="*/ 2147483647 w 63"/>
              <a:gd name="T7" fmla="*/ 2147483647 h 34"/>
              <a:gd name="T8" fmla="*/ 2147483647 w 63"/>
              <a:gd name="T9" fmla="*/ 2147483647 h 34"/>
              <a:gd name="T10" fmla="*/ 2147483647 w 63"/>
              <a:gd name="T11" fmla="*/ 2147483647 h 34"/>
              <a:gd name="T12" fmla="*/ 2147483647 w 63"/>
              <a:gd name="T13" fmla="*/ 2147483647 h 34"/>
              <a:gd name="T14" fmla="*/ 2147483647 w 63"/>
              <a:gd name="T15" fmla="*/ 2147483647 h 34"/>
              <a:gd name="T16" fmla="*/ 2147483647 w 63"/>
              <a:gd name="T17" fmla="*/ 2147483647 h 34"/>
              <a:gd name="T18" fmla="*/ 2147483647 w 63"/>
              <a:gd name="T19" fmla="*/ 2147483647 h 34"/>
              <a:gd name="T20" fmla="*/ 2147483647 w 63"/>
              <a:gd name="T21" fmla="*/ 2147483647 h 34"/>
              <a:gd name="T22" fmla="*/ 2147483647 w 63"/>
              <a:gd name="T23" fmla="*/ 2147483647 h 34"/>
              <a:gd name="T24" fmla="*/ 2147483647 w 63"/>
              <a:gd name="T25" fmla="*/ 0 h 34"/>
              <a:gd name="T26" fmla="*/ 0 w 63"/>
              <a:gd name="T27" fmla="*/ 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3"/>
              <a:gd name="T43" fmla="*/ 0 h 34"/>
              <a:gd name="T44" fmla="*/ 63 w 63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3" h="34">
                <a:moveTo>
                  <a:pt x="0" y="0"/>
                </a:moveTo>
                <a:lnTo>
                  <a:pt x="0" y="33"/>
                </a:lnTo>
                <a:lnTo>
                  <a:pt x="8" y="25"/>
                </a:lnTo>
                <a:lnTo>
                  <a:pt x="13" y="23"/>
                </a:lnTo>
                <a:lnTo>
                  <a:pt x="21" y="23"/>
                </a:lnTo>
                <a:lnTo>
                  <a:pt x="31" y="23"/>
                </a:lnTo>
                <a:lnTo>
                  <a:pt x="42" y="25"/>
                </a:lnTo>
                <a:lnTo>
                  <a:pt x="55" y="25"/>
                </a:lnTo>
                <a:lnTo>
                  <a:pt x="60" y="23"/>
                </a:lnTo>
                <a:lnTo>
                  <a:pt x="62" y="17"/>
                </a:lnTo>
                <a:lnTo>
                  <a:pt x="55" y="15"/>
                </a:lnTo>
                <a:lnTo>
                  <a:pt x="39" y="8"/>
                </a:lnTo>
                <a:lnTo>
                  <a:pt x="18" y="0"/>
                </a:lnTo>
                <a:lnTo>
                  <a:pt x="0" y="0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6" name="Freeform 73"/>
          <p:cNvSpPr>
            <a:spLocks/>
          </p:cNvSpPr>
          <p:nvPr/>
        </p:nvSpPr>
        <p:spPr bwMode="auto">
          <a:xfrm>
            <a:off x="4568825" y="1141413"/>
            <a:ext cx="349250" cy="84137"/>
          </a:xfrm>
          <a:custGeom>
            <a:avLst/>
            <a:gdLst>
              <a:gd name="T0" fmla="*/ 2147483647 w 170"/>
              <a:gd name="T1" fmla="*/ 2147483647 h 67"/>
              <a:gd name="T2" fmla="*/ 2147483647 w 170"/>
              <a:gd name="T3" fmla="*/ 0 h 67"/>
              <a:gd name="T4" fmla="*/ 2147483647 w 170"/>
              <a:gd name="T5" fmla="*/ 0 h 67"/>
              <a:gd name="T6" fmla="*/ 2147483647 w 170"/>
              <a:gd name="T7" fmla="*/ 0 h 67"/>
              <a:gd name="T8" fmla="*/ 2147483647 w 170"/>
              <a:gd name="T9" fmla="*/ 0 h 67"/>
              <a:gd name="T10" fmla="*/ 2147483647 w 170"/>
              <a:gd name="T11" fmla="*/ 0 h 67"/>
              <a:gd name="T12" fmla="*/ 2147483647 w 170"/>
              <a:gd name="T13" fmla="*/ 2147483647 h 67"/>
              <a:gd name="T14" fmla="*/ 2147483647 w 170"/>
              <a:gd name="T15" fmla="*/ 2147483647 h 67"/>
              <a:gd name="T16" fmla="*/ 2147483647 w 170"/>
              <a:gd name="T17" fmla="*/ 2147483647 h 67"/>
              <a:gd name="T18" fmla="*/ 2147483647 w 170"/>
              <a:gd name="T19" fmla="*/ 2147483647 h 67"/>
              <a:gd name="T20" fmla="*/ 2147483647 w 170"/>
              <a:gd name="T21" fmla="*/ 2147483647 h 67"/>
              <a:gd name="T22" fmla="*/ 2147483647 w 170"/>
              <a:gd name="T23" fmla="*/ 2147483647 h 67"/>
              <a:gd name="T24" fmla="*/ 2147483647 w 170"/>
              <a:gd name="T25" fmla="*/ 2147483647 h 67"/>
              <a:gd name="T26" fmla="*/ 2147483647 w 170"/>
              <a:gd name="T27" fmla="*/ 2147483647 h 67"/>
              <a:gd name="T28" fmla="*/ 2147483647 w 170"/>
              <a:gd name="T29" fmla="*/ 2147483647 h 67"/>
              <a:gd name="T30" fmla="*/ 2147483647 w 170"/>
              <a:gd name="T31" fmla="*/ 2147483647 h 67"/>
              <a:gd name="T32" fmla="*/ 2147483647 w 170"/>
              <a:gd name="T33" fmla="*/ 2147483647 h 67"/>
              <a:gd name="T34" fmla="*/ 2147483647 w 170"/>
              <a:gd name="T35" fmla="*/ 2147483647 h 67"/>
              <a:gd name="T36" fmla="*/ 2147483647 w 170"/>
              <a:gd name="T37" fmla="*/ 2147483647 h 67"/>
              <a:gd name="T38" fmla="*/ 2147483647 w 170"/>
              <a:gd name="T39" fmla="*/ 2147483647 h 67"/>
              <a:gd name="T40" fmla="*/ 2147483647 w 170"/>
              <a:gd name="T41" fmla="*/ 2147483647 h 67"/>
              <a:gd name="T42" fmla="*/ 2147483647 w 170"/>
              <a:gd name="T43" fmla="*/ 2147483647 h 67"/>
              <a:gd name="T44" fmla="*/ 0 w 170"/>
              <a:gd name="T45" fmla="*/ 2147483647 h 67"/>
              <a:gd name="T46" fmla="*/ 0 w 170"/>
              <a:gd name="T47" fmla="*/ 2147483647 h 67"/>
              <a:gd name="T48" fmla="*/ 0 w 170"/>
              <a:gd name="T49" fmla="*/ 2147483647 h 67"/>
              <a:gd name="T50" fmla="*/ 2147483647 w 170"/>
              <a:gd name="T51" fmla="*/ 2147483647 h 67"/>
              <a:gd name="T52" fmla="*/ 2147483647 w 170"/>
              <a:gd name="T53" fmla="*/ 2147483647 h 67"/>
              <a:gd name="T54" fmla="*/ 2147483647 w 170"/>
              <a:gd name="T55" fmla="*/ 2147483647 h 67"/>
              <a:gd name="T56" fmla="*/ 2147483647 w 170"/>
              <a:gd name="T57" fmla="*/ 2147483647 h 6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0"/>
              <a:gd name="T88" fmla="*/ 0 h 67"/>
              <a:gd name="T89" fmla="*/ 170 w 170"/>
              <a:gd name="T90" fmla="*/ 67 h 6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0" h="67">
                <a:moveTo>
                  <a:pt x="8" y="3"/>
                </a:moveTo>
                <a:lnTo>
                  <a:pt x="18" y="0"/>
                </a:lnTo>
                <a:lnTo>
                  <a:pt x="31" y="0"/>
                </a:lnTo>
                <a:lnTo>
                  <a:pt x="42" y="0"/>
                </a:lnTo>
                <a:lnTo>
                  <a:pt x="52" y="0"/>
                </a:lnTo>
                <a:lnTo>
                  <a:pt x="63" y="0"/>
                </a:lnTo>
                <a:lnTo>
                  <a:pt x="76" y="3"/>
                </a:lnTo>
                <a:lnTo>
                  <a:pt x="102" y="8"/>
                </a:lnTo>
                <a:lnTo>
                  <a:pt x="120" y="12"/>
                </a:lnTo>
                <a:lnTo>
                  <a:pt x="143" y="20"/>
                </a:lnTo>
                <a:lnTo>
                  <a:pt x="151" y="25"/>
                </a:lnTo>
                <a:lnTo>
                  <a:pt x="169" y="66"/>
                </a:lnTo>
                <a:lnTo>
                  <a:pt x="167" y="58"/>
                </a:lnTo>
                <a:lnTo>
                  <a:pt x="159" y="58"/>
                </a:lnTo>
                <a:lnTo>
                  <a:pt x="151" y="53"/>
                </a:lnTo>
                <a:lnTo>
                  <a:pt x="138" y="48"/>
                </a:lnTo>
                <a:lnTo>
                  <a:pt x="120" y="46"/>
                </a:lnTo>
                <a:lnTo>
                  <a:pt x="96" y="40"/>
                </a:lnTo>
                <a:lnTo>
                  <a:pt x="81" y="40"/>
                </a:lnTo>
                <a:lnTo>
                  <a:pt x="60" y="40"/>
                </a:lnTo>
                <a:lnTo>
                  <a:pt x="39" y="43"/>
                </a:lnTo>
                <a:lnTo>
                  <a:pt x="13" y="46"/>
                </a:lnTo>
                <a:lnTo>
                  <a:pt x="0" y="53"/>
                </a:lnTo>
                <a:lnTo>
                  <a:pt x="0" y="46"/>
                </a:lnTo>
                <a:lnTo>
                  <a:pt x="0" y="38"/>
                </a:lnTo>
                <a:lnTo>
                  <a:pt x="3" y="30"/>
                </a:lnTo>
                <a:lnTo>
                  <a:pt x="5" y="23"/>
                </a:lnTo>
                <a:lnTo>
                  <a:pt x="5" y="13"/>
                </a:lnTo>
                <a:lnTo>
                  <a:pt x="8" y="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7" name="Freeform 74"/>
          <p:cNvSpPr>
            <a:spLocks/>
          </p:cNvSpPr>
          <p:nvPr/>
        </p:nvSpPr>
        <p:spPr bwMode="auto">
          <a:xfrm>
            <a:off x="5027613" y="1231900"/>
            <a:ext cx="85725" cy="46038"/>
          </a:xfrm>
          <a:custGeom>
            <a:avLst/>
            <a:gdLst>
              <a:gd name="T0" fmla="*/ 2147483647 w 42"/>
              <a:gd name="T1" fmla="*/ 2147483647 h 36"/>
              <a:gd name="T2" fmla="*/ 0 w 42"/>
              <a:gd name="T3" fmla="*/ 0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18" y="35"/>
                </a:moveTo>
                <a:lnTo>
                  <a:pt x="0" y="0"/>
                </a:lnTo>
                <a:lnTo>
                  <a:pt x="41" y="13"/>
                </a:lnTo>
                <a:lnTo>
                  <a:pt x="36" y="24"/>
                </a:lnTo>
                <a:lnTo>
                  <a:pt x="18" y="35"/>
                </a:lnTo>
              </a:path>
            </a:pathLst>
          </a:custGeom>
          <a:solidFill>
            <a:srgbClr val="B9001E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8" name="Freeform 75"/>
          <p:cNvSpPr>
            <a:spLocks/>
          </p:cNvSpPr>
          <p:nvPr/>
        </p:nvSpPr>
        <p:spPr bwMode="auto">
          <a:xfrm>
            <a:off x="4783138" y="1181100"/>
            <a:ext cx="277812" cy="69850"/>
          </a:xfrm>
          <a:custGeom>
            <a:avLst/>
            <a:gdLst>
              <a:gd name="T0" fmla="*/ 2147483647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2147483647 w 136"/>
              <a:gd name="T9" fmla="*/ 2147483647 h 54"/>
              <a:gd name="T10" fmla="*/ 2147483647 w 136"/>
              <a:gd name="T11" fmla="*/ 2147483647 h 54"/>
              <a:gd name="T12" fmla="*/ 2147483647 w 136"/>
              <a:gd name="T13" fmla="*/ 2147483647 h 54"/>
              <a:gd name="T14" fmla="*/ 2147483647 w 136"/>
              <a:gd name="T15" fmla="*/ 2147483647 h 54"/>
              <a:gd name="T16" fmla="*/ 2147483647 w 136"/>
              <a:gd name="T17" fmla="*/ 0 h 54"/>
              <a:gd name="T18" fmla="*/ 2147483647 w 136"/>
              <a:gd name="T19" fmla="*/ 0 h 54"/>
              <a:gd name="T20" fmla="*/ 2147483647 w 136"/>
              <a:gd name="T21" fmla="*/ 0 h 54"/>
              <a:gd name="T22" fmla="*/ 2147483647 w 136"/>
              <a:gd name="T23" fmla="*/ 0 h 54"/>
              <a:gd name="T24" fmla="*/ 2147483647 w 136"/>
              <a:gd name="T25" fmla="*/ 0 h 54"/>
              <a:gd name="T26" fmla="*/ 2147483647 w 136"/>
              <a:gd name="T27" fmla="*/ 2147483647 h 54"/>
              <a:gd name="T28" fmla="*/ 2147483647 w 136"/>
              <a:gd name="T29" fmla="*/ 2147483647 h 54"/>
              <a:gd name="T30" fmla="*/ 2147483647 w 136"/>
              <a:gd name="T31" fmla="*/ 2147483647 h 54"/>
              <a:gd name="T32" fmla="*/ 2147483647 w 136"/>
              <a:gd name="T33" fmla="*/ 2147483647 h 54"/>
              <a:gd name="T34" fmla="*/ 2147483647 w 136"/>
              <a:gd name="T35" fmla="*/ 2147483647 h 54"/>
              <a:gd name="T36" fmla="*/ 2147483647 w 136"/>
              <a:gd name="T37" fmla="*/ 2147483647 h 54"/>
              <a:gd name="T38" fmla="*/ 0 w 136"/>
              <a:gd name="T39" fmla="*/ 2147483647 h 54"/>
              <a:gd name="T40" fmla="*/ 2147483647 w 136"/>
              <a:gd name="T41" fmla="*/ 2147483647 h 54"/>
              <a:gd name="T42" fmla="*/ 2147483647 w 136"/>
              <a:gd name="T43" fmla="*/ 2147483647 h 54"/>
              <a:gd name="T44" fmla="*/ 2147483647 w 136"/>
              <a:gd name="T45" fmla="*/ 2147483647 h 54"/>
              <a:gd name="T46" fmla="*/ 2147483647 w 136"/>
              <a:gd name="T47" fmla="*/ 2147483647 h 54"/>
              <a:gd name="T48" fmla="*/ 2147483647 w 136"/>
              <a:gd name="T49" fmla="*/ 2147483647 h 54"/>
              <a:gd name="T50" fmla="*/ 2147483647 w 136"/>
              <a:gd name="T51" fmla="*/ 2147483647 h 54"/>
              <a:gd name="T52" fmla="*/ 2147483647 w 136"/>
              <a:gd name="T53" fmla="*/ 2147483647 h 54"/>
              <a:gd name="T54" fmla="*/ 2147483647 w 136"/>
              <a:gd name="T55" fmla="*/ 2147483647 h 54"/>
              <a:gd name="T56" fmla="*/ 2147483647 w 136"/>
              <a:gd name="T57" fmla="*/ 2147483647 h 54"/>
              <a:gd name="T58" fmla="*/ 2147483647 w 136"/>
              <a:gd name="T59" fmla="*/ 2147483647 h 54"/>
              <a:gd name="T60" fmla="*/ 2147483647 w 136"/>
              <a:gd name="T61" fmla="*/ 2147483647 h 54"/>
              <a:gd name="T62" fmla="*/ 2147483647 w 136"/>
              <a:gd name="T63" fmla="*/ 2147483647 h 54"/>
              <a:gd name="T64" fmla="*/ 2147483647 w 136"/>
              <a:gd name="T65" fmla="*/ 2147483647 h 54"/>
              <a:gd name="T66" fmla="*/ 2147483647 w 136"/>
              <a:gd name="T67" fmla="*/ 2147483647 h 54"/>
              <a:gd name="T68" fmla="*/ 2147483647 w 136"/>
              <a:gd name="T69" fmla="*/ 2147483647 h 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6"/>
              <a:gd name="T106" fmla="*/ 0 h 54"/>
              <a:gd name="T107" fmla="*/ 136 w 136"/>
              <a:gd name="T108" fmla="*/ 54 h 5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6" h="54">
                <a:moveTo>
                  <a:pt x="130" y="53"/>
                </a:moveTo>
                <a:lnTo>
                  <a:pt x="133" y="40"/>
                </a:lnTo>
                <a:lnTo>
                  <a:pt x="135" y="37"/>
                </a:lnTo>
                <a:lnTo>
                  <a:pt x="130" y="27"/>
                </a:lnTo>
                <a:lnTo>
                  <a:pt x="130" y="20"/>
                </a:lnTo>
                <a:lnTo>
                  <a:pt x="125" y="10"/>
                </a:lnTo>
                <a:lnTo>
                  <a:pt x="122" y="10"/>
                </a:lnTo>
                <a:lnTo>
                  <a:pt x="104" y="5"/>
                </a:lnTo>
                <a:lnTo>
                  <a:pt x="91" y="0"/>
                </a:lnTo>
                <a:lnTo>
                  <a:pt x="81" y="0"/>
                </a:lnTo>
                <a:lnTo>
                  <a:pt x="65" y="0"/>
                </a:lnTo>
                <a:lnTo>
                  <a:pt x="49" y="0"/>
                </a:lnTo>
                <a:lnTo>
                  <a:pt x="47" y="0"/>
                </a:lnTo>
                <a:lnTo>
                  <a:pt x="57" y="28"/>
                </a:lnTo>
                <a:lnTo>
                  <a:pt x="57" y="33"/>
                </a:lnTo>
                <a:lnTo>
                  <a:pt x="55" y="37"/>
                </a:lnTo>
                <a:lnTo>
                  <a:pt x="42" y="37"/>
                </a:lnTo>
                <a:lnTo>
                  <a:pt x="18" y="33"/>
                </a:lnTo>
                <a:lnTo>
                  <a:pt x="3" y="37"/>
                </a:lnTo>
                <a:lnTo>
                  <a:pt x="0" y="40"/>
                </a:lnTo>
                <a:lnTo>
                  <a:pt x="3" y="45"/>
                </a:lnTo>
                <a:lnTo>
                  <a:pt x="10" y="45"/>
                </a:lnTo>
                <a:lnTo>
                  <a:pt x="18" y="50"/>
                </a:lnTo>
                <a:lnTo>
                  <a:pt x="26" y="50"/>
                </a:lnTo>
                <a:lnTo>
                  <a:pt x="36" y="50"/>
                </a:lnTo>
                <a:lnTo>
                  <a:pt x="52" y="45"/>
                </a:lnTo>
                <a:lnTo>
                  <a:pt x="70" y="45"/>
                </a:lnTo>
                <a:lnTo>
                  <a:pt x="81" y="40"/>
                </a:lnTo>
                <a:lnTo>
                  <a:pt x="94" y="40"/>
                </a:lnTo>
                <a:lnTo>
                  <a:pt x="104" y="40"/>
                </a:lnTo>
                <a:lnTo>
                  <a:pt x="117" y="40"/>
                </a:lnTo>
                <a:lnTo>
                  <a:pt x="122" y="45"/>
                </a:lnTo>
                <a:lnTo>
                  <a:pt x="125" y="45"/>
                </a:lnTo>
                <a:lnTo>
                  <a:pt x="130" y="45"/>
                </a:lnTo>
                <a:lnTo>
                  <a:pt x="130" y="53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sp>
        <p:nvSpPr>
          <p:cNvPr id="15379" name="Freeform 76"/>
          <p:cNvSpPr>
            <a:spLocks/>
          </p:cNvSpPr>
          <p:nvPr/>
        </p:nvSpPr>
        <p:spPr bwMode="auto">
          <a:xfrm>
            <a:off x="5054600" y="1196975"/>
            <a:ext cx="130175" cy="58738"/>
          </a:xfrm>
          <a:custGeom>
            <a:avLst/>
            <a:gdLst>
              <a:gd name="T0" fmla="*/ 2147483647 w 63"/>
              <a:gd name="T1" fmla="*/ 0 h 47"/>
              <a:gd name="T2" fmla="*/ 2147483647 w 63"/>
              <a:gd name="T3" fmla="*/ 0 h 47"/>
              <a:gd name="T4" fmla="*/ 2147483647 w 63"/>
              <a:gd name="T5" fmla="*/ 0 h 47"/>
              <a:gd name="T6" fmla="*/ 2147483647 w 63"/>
              <a:gd name="T7" fmla="*/ 0 h 47"/>
              <a:gd name="T8" fmla="*/ 2147483647 w 63"/>
              <a:gd name="T9" fmla="*/ 0 h 47"/>
              <a:gd name="T10" fmla="*/ 2147483647 w 63"/>
              <a:gd name="T11" fmla="*/ 0 h 47"/>
              <a:gd name="T12" fmla="*/ 2147483647 w 63"/>
              <a:gd name="T13" fmla="*/ 0 h 47"/>
              <a:gd name="T14" fmla="*/ 2147483647 w 63"/>
              <a:gd name="T15" fmla="*/ 2147483647 h 47"/>
              <a:gd name="T16" fmla="*/ 2147483647 w 63"/>
              <a:gd name="T17" fmla="*/ 2147483647 h 47"/>
              <a:gd name="T18" fmla="*/ 2147483647 w 63"/>
              <a:gd name="T19" fmla="*/ 2147483647 h 47"/>
              <a:gd name="T20" fmla="*/ 2147483647 w 63"/>
              <a:gd name="T21" fmla="*/ 2147483647 h 47"/>
              <a:gd name="T22" fmla="*/ 2147483647 w 63"/>
              <a:gd name="T23" fmla="*/ 2147483647 h 47"/>
              <a:gd name="T24" fmla="*/ 2147483647 w 63"/>
              <a:gd name="T25" fmla="*/ 2147483647 h 47"/>
              <a:gd name="T26" fmla="*/ 2147483647 w 63"/>
              <a:gd name="T27" fmla="*/ 2147483647 h 47"/>
              <a:gd name="T28" fmla="*/ 2147483647 w 63"/>
              <a:gd name="T29" fmla="*/ 2147483647 h 47"/>
              <a:gd name="T30" fmla="*/ 2147483647 w 63"/>
              <a:gd name="T31" fmla="*/ 2147483647 h 47"/>
              <a:gd name="T32" fmla="*/ 2147483647 w 63"/>
              <a:gd name="T33" fmla="*/ 2147483647 h 47"/>
              <a:gd name="T34" fmla="*/ 2147483647 w 63"/>
              <a:gd name="T35" fmla="*/ 2147483647 h 47"/>
              <a:gd name="T36" fmla="*/ 2147483647 w 63"/>
              <a:gd name="T37" fmla="*/ 2147483647 h 47"/>
              <a:gd name="T38" fmla="*/ 2147483647 w 63"/>
              <a:gd name="T39" fmla="*/ 2147483647 h 47"/>
              <a:gd name="T40" fmla="*/ 2147483647 w 63"/>
              <a:gd name="T41" fmla="*/ 2147483647 h 47"/>
              <a:gd name="T42" fmla="*/ 2147483647 w 63"/>
              <a:gd name="T43" fmla="*/ 2147483647 h 47"/>
              <a:gd name="T44" fmla="*/ 0 w 63"/>
              <a:gd name="T45" fmla="*/ 2147483647 h 47"/>
              <a:gd name="T46" fmla="*/ 0 w 63"/>
              <a:gd name="T47" fmla="*/ 2147483647 h 47"/>
              <a:gd name="T48" fmla="*/ 2147483647 w 63"/>
              <a:gd name="T49" fmla="*/ 2147483647 h 47"/>
              <a:gd name="T50" fmla="*/ 2147483647 w 63"/>
              <a:gd name="T51" fmla="*/ 2147483647 h 47"/>
              <a:gd name="T52" fmla="*/ 2147483647 w 63"/>
              <a:gd name="T53" fmla="*/ 2147483647 h 47"/>
              <a:gd name="T54" fmla="*/ 2147483647 w 63"/>
              <a:gd name="T55" fmla="*/ 2147483647 h 47"/>
              <a:gd name="T56" fmla="*/ 2147483647 w 63"/>
              <a:gd name="T57" fmla="*/ 2147483647 h 47"/>
              <a:gd name="T58" fmla="*/ 2147483647 w 63"/>
              <a:gd name="T59" fmla="*/ 0 h 4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3"/>
              <a:gd name="T91" fmla="*/ 0 h 47"/>
              <a:gd name="T92" fmla="*/ 63 w 63"/>
              <a:gd name="T93" fmla="*/ 47 h 4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3" h="47">
                <a:moveTo>
                  <a:pt x="3" y="0"/>
                </a:moveTo>
                <a:lnTo>
                  <a:pt x="5" y="0"/>
                </a:lnTo>
                <a:lnTo>
                  <a:pt x="18" y="0"/>
                </a:lnTo>
                <a:lnTo>
                  <a:pt x="26" y="0"/>
                </a:lnTo>
                <a:lnTo>
                  <a:pt x="39" y="0"/>
                </a:lnTo>
                <a:lnTo>
                  <a:pt x="44" y="0"/>
                </a:lnTo>
                <a:lnTo>
                  <a:pt x="52" y="0"/>
                </a:lnTo>
                <a:lnTo>
                  <a:pt x="52" y="8"/>
                </a:lnTo>
                <a:lnTo>
                  <a:pt x="55" y="15"/>
                </a:lnTo>
                <a:lnTo>
                  <a:pt x="57" y="17"/>
                </a:lnTo>
                <a:lnTo>
                  <a:pt x="60" y="25"/>
                </a:lnTo>
                <a:lnTo>
                  <a:pt x="60" y="30"/>
                </a:lnTo>
                <a:lnTo>
                  <a:pt x="60" y="38"/>
                </a:lnTo>
                <a:lnTo>
                  <a:pt x="62" y="46"/>
                </a:lnTo>
                <a:lnTo>
                  <a:pt x="55" y="43"/>
                </a:lnTo>
                <a:lnTo>
                  <a:pt x="44" y="41"/>
                </a:lnTo>
                <a:lnTo>
                  <a:pt x="42" y="41"/>
                </a:lnTo>
                <a:lnTo>
                  <a:pt x="36" y="41"/>
                </a:lnTo>
                <a:lnTo>
                  <a:pt x="26" y="41"/>
                </a:lnTo>
                <a:lnTo>
                  <a:pt x="18" y="43"/>
                </a:lnTo>
                <a:lnTo>
                  <a:pt x="13" y="46"/>
                </a:lnTo>
                <a:lnTo>
                  <a:pt x="3" y="46"/>
                </a:lnTo>
                <a:lnTo>
                  <a:pt x="0" y="43"/>
                </a:lnTo>
                <a:lnTo>
                  <a:pt x="0" y="41"/>
                </a:lnTo>
                <a:lnTo>
                  <a:pt x="3" y="38"/>
                </a:lnTo>
                <a:lnTo>
                  <a:pt x="5" y="31"/>
                </a:lnTo>
                <a:lnTo>
                  <a:pt x="5" y="25"/>
                </a:lnTo>
                <a:lnTo>
                  <a:pt x="5" y="17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solidFill>
            <a:srgbClr val="FC0128"/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grpSp>
        <p:nvGrpSpPr>
          <p:cNvPr id="15380" name="Group 77"/>
          <p:cNvGrpSpPr>
            <a:grpSpLocks/>
          </p:cNvGrpSpPr>
          <p:nvPr/>
        </p:nvGrpSpPr>
        <p:grpSpPr bwMode="auto">
          <a:xfrm>
            <a:off x="4522788" y="1054100"/>
            <a:ext cx="85725" cy="174625"/>
            <a:chOff x="8747" y="3305"/>
            <a:chExt cx="42" cy="139"/>
          </a:xfrm>
        </p:grpSpPr>
        <p:sp>
          <p:nvSpPr>
            <p:cNvPr id="15535" name="Freeform 78"/>
            <p:cNvSpPr>
              <a:spLocks/>
            </p:cNvSpPr>
            <p:nvPr/>
          </p:nvSpPr>
          <p:spPr bwMode="auto">
            <a:xfrm>
              <a:off x="8747" y="3305"/>
              <a:ext cx="42" cy="131"/>
            </a:xfrm>
            <a:custGeom>
              <a:avLst/>
              <a:gdLst>
                <a:gd name="T0" fmla="*/ 13 w 42"/>
                <a:gd name="T1" fmla="*/ 0 h 131"/>
                <a:gd name="T2" fmla="*/ 23 w 42"/>
                <a:gd name="T3" fmla="*/ 5 h 131"/>
                <a:gd name="T4" fmla="*/ 28 w 42"/>
                <a:gd name="T5" fmla="*/ 12 h 131"/>
                <a:gd name="T6" fmla="*/ 28 w 42"/>
                <a:gd name="T7" fmla="*/ 17 h 131"/>
                <a:gd name="T8" fmla="*/ 31 w 42"/>
                <a:gd name="T9" fmla="*/ 22 h 131"/>
                <a:gd name="T10" fmla="*/ 36 w 42"/>
                <a:gd name="T11" fmla="*/ 32 h 131"/>
                <a:gd name="T12" fmla="*/ 41 w 42"/>
                <a:gd name="T13" fmla="*/ 45 h 131"/>
                <a:gd name="T14" fmla="*/ 41 w 42"/>
                <a:gd name="T15" fmla="*/ 62 h 131"/>
                <a:gd name="T16" fmla="*/ 41 w 42"/>
                <a:gd name="T17" fmla="*/ 74 h 131"/>
                <a:gd name="T18" fmla="*/ 36 w 42"/>
                <a:gd name="T19" fmla="*/ 87 h 131"/>
                <a:gd name="T20" fmla="*/ 31 w 42"/>
                <a:gd name="T21" fmla="*/ 100 h 131"/>
                <a:gd name="T22" fmla="*/ 23 w 42"/>
                <a:gd name="T23" fmla="*/ 119 h 131"/>
                <a:gd name="T24" fmla="*/ 18 w 42"/>
                <a:gd name="T25" fmla="*/ 125 h 131"/>
                <a:gd name="T26" fmla="*/ 0 w 42"/>
                <a:gd name="T27" fmla="*/ 130 h 131"/>
                <a:gd name="T28" fmla="*/ 5 w 42"/>
                <a:gd name="T29" fmla="*/ 114 h 131"/>
                <a:gd name="T30" fmla="*/ 18 w 42"/>
                <a:gd name="T31" fmla="*/ 95 h 131"/>
                <a:gd name="T32" fmla="*/ 23 w 42"/>
                <a:gd name="T33" fmla="*/ 82 h 131"/>
                <a:gd name="T34" fmla="*/ 28 w 42"/>
                <a:gd name="T35" fmla="*/ 70 h 131"/>
                <a:gd name="T36" fmla="*/ 28 w 42"/>
                <a:gd name="T37" fmla="*/ 57 h 131"/>
                <a:gd name="T38" fmla="*/ 28 w 42"/>
                <a:gd name="T39" fmla="*/ 42 h 131"/>
                <a:gd name="T40" fmla="*/ 28 w 42"/>
                <a:gd name="T41" fmla="*/ 28 h 131"/>
                <a:gd name="T42" fmla="*/ 18 w 42"/>
                <a:gd name="T43" fmla="*/ 17 h 131"/>
                <a:gd name="T44" fmla="*/ 13 w 42"/>
                <a:gd name="T45" fmla="*/ 8 h 131"/>
                <a:gd name="T46" fmla="*/ 8 w 42"/>
                <a:gd name="T47" fmla="*/ 0 h 131"/>
                <a:gd name="T48" fmla="*/ 13 w 42"/>
                <a:gd name="T49" fmla="*/ 0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131"/>
                <a:gd name="T77" fmla="*/ 42 w 42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131">
                  <a:moveTo>
                    <a:pt x="13" y="0"/>
                  </a:moveTo>
                  <a:lnTo>
                    <a:pt x="23" y="5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31" y="22"/>
                  </a:lnTo>
                  <a:lnTo>
                    <a:pt x="36" y="32"/>
                  </a:lnTo>
                  <a:lnTo>
                    <a:pt x="41" y="45"/>
                  </a:lnTo>
                  <a:lnTo>
                    <a:pt x="41" y="62"/>
                  </a:lnTo>
                  <a:lnTo>
                    <a:pt x="41" y="74"/>
                  </a:lnTo>
                  <a:lnTo>
                    <a:pt x="36" y="87"/>
                  </a:lnTo>
                  <a:lnTo>
                    <a:pt x="31" y="100"/>
                  </a:lnTo>
                  <a:lnTo>
                    <a:pt x="23" y="119"/>
                  </a:lnTo>
                  <a:lnTo>
                    <a:pt x="18" y="125"/>
                  </a:lnTo>
                  <a:lnTo>
                    <a:pt x="0" y="130"/>
                  </a:lnTo>
                  <a:lnTo>
                    <a:pt x="5" y="114"/>
                  </a:lnTo>
                  <a:lnTo>
                    <a:pt x="18" y="95"/>
                  </a:lnTo>
                  <a:lnTo>
                    <a:pt x="23" y="82"/>
                  </a:lnTo>
                  <a:lnTo>
                    <a:pt x="28" y="70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18" y="17"/>
                  </a:lnTo>
                  <a:lnTo>
                    <a:pt x="13" y="8"/>
                  </a:lnTo>
                  <a:lnTo>
                    <a:pt x="8" y="0"/>
                  </a:lnTo>
                  <a:lnTo>
                    <a:pt x="13" y="0"/>
                  </a:lnTo>
                </a:path>
              </a:pathLst>
            </a:custGeom>
            <a:solidFill>
              <a:srgbClr val="BFBFDF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 lIns="78913" tIns="39456" rIns="78913" bIns="39456"/>
            <a:lstStyle/>
            <a:p>
              <a:endParaRPr lang="ru-RU"/>
            </a:p>
          </p:txBody>
        </p:sp>
        <p:sp>
          <p:nvSpPr>
            <p:cNvPr id="15536" name="Oval 79"/>
            <p:cNvSpPr>
              <a:spLocks noChangeArrowheads="1"/>
            </p:cNvSpPr>
            <p:nvPr/>
          </p:nvSpPr>
          <p:spPr bwMode="auto">
            <a:xfrm>
              <a:off x="8765" y="3308"/>
              <a:ext cx="23" cy="2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1975"/>
              <a:endParaRPr lang="ru-RU" sz="600"/>
            </a:p>
          </p:txBody>
        </p:sp>
        <p:sp>
          <p:nvSpPr>
            <p:cNvPr id="15537" name="Oval 80"/>
            <p:cNvSpPr>
              <a:spLocks noChangeArrowheads="1"/>
            </p:cNvSpPr>
            <p:nvPr/>
          </p:nvSpPr>
          <p:spPr bwMode="auto">
            <a:xfrm>
              <a:off x="8760" y="3421"/>
              <a:ext cx="23" cy="2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1975"/>
              <a:endParaRPr lang="ru-RU" sz="600"/>
            </a:p>
          </p:txBody>
        </p:sp>
      </p:grpSp>
      <p:sp>
        <p:nvSpPr>
          <p:cNvPr id="15381" name="Freeform 81"/>
          <p:cNvSpPr>
            <a:spLocks/>
          </p:cNvSpPr>
          <p:nvPr/>
        </p:nvSpPr>
        <p:spPr bwMode="auto">
          <a:xfrm>
            <a:off x="4568825" y="1030288"/>
            <a:ext cx="274638" cy="96837"/>
          </a:xfrm>
          <a:custGeom>
            <a:avLst/>
            <a:gdLst>
              <a:gd name="T0" fmla="*/ 0 w 134"/>
              <a:gd name="T1" fmla="*/ 2147483647 h 76"/>
              <a:gd name="T2" fmla="*/ 2147483647 w 134"/>
              <a:gd name="T3" fmla="*/ 2147483647 h 76"/>
              <a:gd name="T4" fmla="*/ 2147483647 w 134"/>
              <a:gd name="T5" fmla="*/ 0 h 76"/>
              <a:gd name="T6" fmla="*/ 2147483647 w 134"/>
              <a:gd name="T7" fmla="*/ 0 h 76"/>
              <a:gd name="T8" fmla="*/ 2147483647 w 134"/>
              <a:gd name="T9" fmla="*/ 0 h 76"/>
              <a:gd name="T10" fmla="*/ 2147483647 w 134"/>
              <a:gd name="T11" fmla="*/ 0 h 76"/>
              <a:gd name="T12" fmla="*/ 2147483647 w 134"/>
              <a:gd name="T13" fmla="*/ 0 h 76"/>
              <a:gd name="T14" fmla="*/ 2147483647 w 134"/>
              <a:gd name="T15" fmla="*/ 0 h 76"/>
              <a:gd name="T16" fmla="*/ 2147483647 w 134"/>
              <a:gd name="T17" fmla="*/ 2147483647 h 76"/>
              <a:gd name="T18" fmla="*/ 2147483647 w 134"/>
              <a:gd name="T19" fmla="*/ 2147483647 h 76"/>
              <a:gd name="T20" fmla="*/ 2147483647 w 134"/>
              <a:gd name="T21" fmla="*/ 2147483647 h 76"/>
              <a:gd name="T22" fmla="*/ 2147483647 w 134"/>
              <a:gd name="T23" fmla="*/ 2147483647 h 76"/>
              <a:gd name="T24" fmla="*/ 2147483647 w 134"/>
              <a:gd name="T25" fmla="*/ 2147483647 h 76"/>
              <a:gd name="T26" fmla="*/ 2147483647 w 134"/>
              <a:gd name="T27" fmla="*/ 2147483647 h 76"/>
              <a:gd name="T28" fmla="*/ 2147483647 w 134"/>
              <a:gd name="T29" fmla="*/ 2147483647 h 76"/>
              <a:gd name="T30" fmla="*/ 2147483647 w 134"/>
              <a:gd name="T31" fmla="*/ 2147483647 h 76"/>
              <a:gd name="T32" fmla="*/ 2147483647 w 134"/>
              <a:gd name="T33" fmla="*/ 2147483647 h 76"/>
              <a:gd name="T34" fmla="*/ 2147483647 w 134"/>
              <a:gd name="T35" fmla="*/ 2147483647 h 76"/>
              <a:gd name="T36" fmla="*/ 2147483647 w 134"/>
              <a:gd name="T37" fmla="*/ 2147483647 h 76"/>
              <a:gd name="T38" fmla="*/ 2147483647 w 134"/>
              <a:gd name="T39" fmla="*/ 2147483647 h 76"/>
              <a:gd name="T40" fmla="*/ 2147483647 w 134"/>
              <a:gd name="T41" fmla="*/ 2147483647 h 76"/>
              <a:gd name="T42" fmla="*/ 2147483647 w 134"/>
              <a:gd name="T43" fmla="*/ 2147483647 h 76"/>
              <a:gd name="T44" fmla="*/ 2147483647 w 134"/>
              <a:gd name="T45" fmla="*/ 2147483647 h 76"/>
              <a:gd name="T46" fmla="*/ 2147483647 w 134"/>
              <a:gd name="T47" fmla="*/ 2147483647 h 76"/>
              <a:gd name="T48" fmla="*/ 2147483647 w 134"/>
              <a:gd name="T49" fmla="*/ 2147483647 h 76"/>
              <a:gd name="T50" fmla="*/ 2147483647 w 134"/>
              <a:gd name="T51" fmla="*/ 2147483647 h 76"/>
              <a:gd name="T52" fmla="*/ 2147483647 w 134"/>
              <a:gd name="T53" fmla="*/ 2147483647 h 76"/>
              <a:gd name="T54" fmla="*/ 2147483647 w 134"/>
              <a:gd name="T55" fmla="*/ 2147483647 h 76"/>
              <a:gd name="T56" fmla="*/ 2147483647 w 134"/>
              <a:gd name="T57" fmla="*/ 2147483647 h 76"/>
              <a:gd name="T58" fmla="*/ 2147483647 w 134"/>
              <a:gd name="T59" fmla="*/ 2147483647 h 76"/>
              <a:gd name="T60" fmla="*/ 2147483647 w 134"/>
              <a:gd name="T61" fmla="*/ 2147483647 h 76"/>
              <a:gd name="T62" fmla="*/ 2147483647 w 134"/>
              <a:gd name="T63" fmla="*/ 2147483647 h 76"/>
              <a:gd name="T64" fmla="*/ 2147483647 w 134"/>
              <a:gd name="T65" fmla="*/ 2147483647 h 76"/>
              <a:gd name="T66" fmla="*/ 2147483647 w 134"/>
              <a:gd name="T67" fmla="*/ 2147483647 h 76"/>
              <a:gd name="T68" fmla="*/ 2147483647 w 134"/>
              <a:gd name="T69" fmla="*/ 2147483647 h 76"/>
              <a:gd name="T70" fmla="*/ 2147483647 w 134"/>
              <a:gd name="T71" fmla="*/ 2147483647 h 76"/>
              <a:gd name="T72" fmla="*/ 0 w 134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4"/>
              <a:gd name="T112" fmla="*/ 0 h 76"/>
              <a:gd name="T113" fmla="*/ 134 w 134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4" h="76">
                <a:moveTo>
                  <a:pt x="0" y="12"/>
                </a:moveTo>
                <a:lnTo>
                  <a:pt x="8" y="5"/>
                </a:lnTo>
                <a:lnTo>
                  <a:pt x="18" y="0"/>
                </a:lnTo>
                <a:lnTo>
                  <a:pt x="31" y="0"/>
                </a:lnTo>
                <a:lnTo>
                  <a:pt x="44" y="0"/>
                </a:lnTo>
                <a:lnTo>
                  <a:pt x="60" y="0"/>
                </a:lnTo>
                <a:lnTo>
                  <a:pt x="73" y="0"/>
                </a:lnTo>
                <a:lnTo>
                  <a:pt x="89" y="0"/>
                </a:lnTo>
                <a:lnTo>
                  <a:pt x="102" y="5"/>
                </a:lnTo>
                <a:lnTo>
                  <a:pt x="107" y="8"/>
                </a:lnTo>
                <a:lnTo>
                  <a:pt x="107" y="17"/>
                </a:lnTo>
                <a:lnTo>
                  <a:pt x="112" y="22"/>
                </a:lnTo>
                <a:lnTo>
                  <a:pt x="112" y="28"/>
                </a:lnTo>
                <a:lnTo>
                  <a:pt x="115" y="38"/>
                </a:lnTo>
                <a:lnTo>
                  <a:pt x="115" y="44"/>
                </a:lnTo>
                <a:lnTo>
                  <a:pt x="120" y="54"/>
                </a:lnTo>
                <a:lnTo>
                  <a:pt x="128" y="64"/>
                </a:lnTo>
                <a:lnTo>
                  <a:pt x="131" y="70"/>
                </a:lnTo>
                <a:lnTo>
                  <a:pt x="133" y="75"/>
                </a:lnTo>
                <a:lnTo>
                  <a:pt x="120" y="67"/>
                </a:lnTo>
                <a:lnTo>
                  <a:pt x="112" y="64"/>
                </a:lnTo>
                <a:lnTo>
                  <a:pt x="107" y="60"/>
                </a:lnTo>
                <a:lnTo>
                  <a:pt x="97" y="59"/>
                </a:lnTo>
                <a:lnTo>
                  <a:pt x="92" y="55"/>
                </a:lnTo>
                <a:lnTo>
                  <a:pt x="78" y="55"/>
                </a:lnTo>
                <a:lnTo>
                  <a:pt x="68" y="54"/>
                </a:lnTo>
                <a:lnTo>
                  <a:pt x="55" y="54"/>
                </a:lnTo>
                <a:lnTo>
                  <a:pt x="39" y="54"/>
                </a:lnTo>
                <a:lnTo>
                  <a:pt x="26" y="54"/>
                </a:lnTo>
                <a:lnTo>
                  <a:pt x="18" y="55"/>
                </a:lnTo>
                <a:lnTo>
                  <a:pt x="13" y="59"/>
                </a:lnTo>
                <a:lnTo>
                  <a:pt x="13" y="50"/>
                </a:lnTo>
                <a:lnTo>
                  <a:pt x="13" y="42"/>
                </a:lnTo>
                <a:lnTo>
                  <a:pt x="8" y="33"/>
                </a:lnTo>
                <a:lnTo>
                  <a:pt x="3" y="23"/>
                </a:lnTo>
                <a:lnTo>
                  <a:pt x="3" y="18"/>
                </a:lnTo>
                <a:lnTo>
                  <a:pt x="0" y="12"/>
                </a:lnTo>
              </a:path>
            </a:pathLst>
          </a:custGeom>
          <a:solidFill>
            <a:srgbClr val="C1CEFF"/>
          </a:solidFill>
          <a:ln w="127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lIns="56353" tIns="28176" rIns="56353" bIns="28176"/>
          <a:lstStyle/>
          <a:p>
            <a:endParaRPr lang="ru-RU"/>
          </a:p>
        </p:txBody>
      </p:sp>
      <p:grpSp>
        <p:nvGrpSpPr>
          <p:cNvPr id="15382" name="Group 82"/>
          <p:cNvGrpSpPr>
            <a:grpSpLocks/>
          </p:cNvGrpSpPr>
          <p:nvPr/>
        </p:nvGrpSpPr>
        <p:grpSpPr bwMode="auto">
          <a:xfrm>
            <a:off x="4638675" y="1039813"/>
            <a:ext cx="133350" cy="57150"/>
            <a:chOff x="8804" y="3294"/>
            <a:chExt cx="65" cy="45"/>
          </a:xfrm>
        </p:grpSpPr>
        <p:grpSp>
          <p:nvGrpSpPr>
            <p:cNvPr id="15519" name="Group 83"/>
            <p:cNvGrpSpPr>
              <a:grpSpLocks/>
            </p:cNvGrpSpPr>
            <p:nvPr/>
          </p:nvGrpSpPr>
          <p:grpSpPr bwMode="auto">
            <a:xfrm>
              <a:off x="8822" y="3307"/>
              <a:ext cx="47" cy="29"/>
              <a:chOff x="8822" y="3307"/>
              <a:chExt cx="47" cy="29"/>
            </a:xfrm>
          </p:grpSpPr>
          <p:grpSp>
            <p:nvGrpSpPr>
              <p:cNvPr id="15529" name="Group 84"/>
              <p:cNvGrpSpPr>
                <a:grpSpLocks/>
              </p:cNvGrpSpPr>
              <p:nvPr/>
            </p:nvGrpSpPr>
            <p:grpSpPr bwMode="auto">
              <a:xfrm>
                <a:off x="8822" y="3307"/>
                <a:ext cx="47" cy="22"/>
                <a:chOff x="8822" y="3307"/>
                <a:chExt cx="47" cy="22"/>
              </a:xfrm>
            </p:grpSpPr>
            <p:sp>
              <p:nvSpPr>
                <p:cNvPr id="15533" name="AutoShape 85"/>
                <p:cNvSpPr>
                  <a:spLocks noChangeArrowheads="1"/>
                </p:cNvSpPr>
                <p:nvPr/>
              </p:nvSpPr>
              <p:spPr bwMode="auto">
                <a:xfrm rot="2940000">
                  <a:off x="8845" y="3297"/>
                  <a:ext cx="14" cy="34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  <p:sp>
              <p:nvSpPr>
                <p:cNvPr id="15534" name="AutoShape 86"/>
                <p:cNvSpPr>
                  <a:spLocks noChangeArrowheads="1"/>
                </p:cNvSpPr>
                <p:nvPr/>
              </p:nvSpPr>
              <p:spPr bwMode="auto">
                <a:xfrm rot="13740000" flipH="1">
                  <a:off x="8831" y="3306"/>
                  <a:ext cx="14" cy="31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</p:grpSp>
          <p:grpSp>
            <p:nvGrpSpPr>
              <p:cNvPr id="15530" name="Group 87"/>
              <p:cNvGrpSpPr>
                <a:grpSpLocks/>
              </p:cNvGrpSpPr>
              <p:nvPr/>
            </p:nvGrpSpPr>
            <p:grpSpPr bwMode="auto">
              <a:xfrm>
                <a:off x="8822" y="3312"/>
                <a:ext cx="34" cy="24"/>
                <a:chOff x="8822" y="3312"/>
                <a:chExt cx="34" cy="24"/>
              </a:xfrm>
            </p:grpSpPr>
            <p:sp>
              <p:nvSpPr>
                <p:cNvPr id="15531" name="AutoShape 88"/>
                <p:cNvSpPr>
                  <a:spLocks noChangeArrowheads="1"/>
                </p:cNvSpPr>
                <p:nvPr/>
              </p:nvSpPr>
              <p:spPr bwMode="auto">
                <a:xfrm rot="-2460000">
                  <a:off x="8822" y="3312"/>
                  <a:ext cx="21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  <p:sp>
              <p:nvSpPr>
                <p:cNvPr id="15532" name="AutoShape 89"/>
                <p:cNvSpPr>
                  <a:spLocks noChangeArrowheads="1"/>
                </p:cNvSpPr>
                <p:nvPr/>
              </p:nvSpPr>
              <p:spPr bwMode="auto">
                <a:xfrm rot="8340000" flipH="1">
                  <a:off x="8832" y="3317"/>
                  <a:ext cx="24" cy="19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</p:grpSp>
        </p:grpSp>
        <p:grpSp>
          <p:nvGrpSpPr>
            <p:cNvPr id="15520" name="Group 90"/>
            <p:cNvGrpSpPr>
              <a:grpSpLocks/>
            </p:cNvGrpSpPr>
            <p:nvPr/>
          </p:nvGrpSpPr>
          <p:grpSpPr bwMode="auto">
            <a:xfrm>
              <a:off x="8804" y="3294"/>
              <a:ext cx="52" cy="45"/>
              <a:chOff x="8804" y="3294"/>
              <a:chExt cx="52" cy="45"/>
            </a:xfrm>
          </p:grpSpPr>
          <p:grpSp>
            <p:nvGrpSpPr>
              <p:cNvPr id="15523" name="Group 91"/>
              <p:cNvGrpSpPr>
                <a:grpSpLocks/>
              </p:cNvGrpSpPr>
              <p:nvPr/>
            </p:nvGrpSpPr>
            <p:grpSpPr bwMode="auto">
              <a:xfrm>
                <a:off x="8827" y="3294"/>
                <a:ext cx="24" cy="45"/>
                <a:chOff x="8827" y="3294"/>
                <a:chExt cx="24" cy="45"/>
              </a:xfrm>
            </p:grpSpPr>
            <p:sp>
              <p:nvSpPr>
                <p:cNvPr id="15527" name="AutoShape 92"/>
                <p:cNvSpPr>
                  <a:spLocks noChangeArrowheads="1"/>
                </p:cNvSpPr>
                <p:nvPr/>
              </p:nvSpPr>
              <p:spPr bwMode="auto">
                <a:xfrm>
                  <a:off x="8827" y="3294"/>
                  <a:ext cx="24" cy="25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  <p:sp>
              <p:nvSpPr>
                <p:cNvPr id="15528" name="AutoShape 9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8827" y="3316"/>
                  <a:ext cx="24" cy="23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</p:grpSp>
          <p:grpSp>
            <p:nvGrpSpPr>
              <p:cNvPr id="15524" name="Group 94"/>
              <p:cNvGrpSpPr>
                <a:grpSpLocks/>
              </p:cNvGrpSpPr>
              <p:nvPr/>
            </p:nvGrpSpPr>
            <p:grpSpPr bwMode="auto">
              <a:xfrm>
                <a:off x="8804" y="3316"/>
                <a:ext cx="52" cy="16"/>
                <a:chOff x="8804" y="3316"/>
                <a:chExt cx="52" cy="16"/>
              </a:xfrm>
            </p:grpSpPr>
            <p:sp>
              <p:nvSpPr>
                <p:cNvPr id="15525" name="AutoShape 95"/>
                <p:cNvSpPr>
                  <a:spLocks noChangeArrowheads="1"/>
                </p:cNvSpPr>
                <p:nvPr/>
              </p:nvSpPr>
              <p:spPr bwMode="auto">
                <a:xfrm rot="-5400000">
                  <a:off x="8808" y="3312"/>
                  <a:ext cx="12" cy="20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  <p:sp>
              <p:nvSpPr>
                <p:cNvPr id="15526" name="AutoShape 9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8835" y="3311"/>
                  <a:ext cx="16" cy="26"/>
                </a:xfrm>
                <a:prstGeom prst="triangle">
                  <a:avLst>
                    <a:gd name="adj" fmla="val 4994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8913" tIns="39456" rIns="78913" bIns="39456" anchor="ctr"/>
                <a:lstStyle/>
                <a:p>
                  <a:pPr defTabSz="561975"/>
                  <a:endParaRPr lang="ru-RU" sz="600"/>
                </a:p>
              </p:txBody>
            </p:sp>
          </p:grpSp>
        </p:grpSp>
        <p:sp>
          <p:nvSpPr>
            <p:cNvPr id="15521" name="Oval 97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1975"/>
              <a:endParaRPr lang="ru-RU" sz="600"/>
            </a:p>
          </p:txBody>
        </p:sp>
        <p:sp>
          <p:nvSpPr>
            <p:cNvPr id="15522" name="AutoShape 98"/>
            <p:cNvSpPr>
              <a:spLocks noChangeArrowheads="1"/>
            </p:cNvSpPr>
            <p:nvPr/>
          </p:nvSpPr>
          <p:spPr bwMode="auto">
            <a:xfrm>
              <a:off x="8827" y="3312"/>
              <a:ext cx="24" cy="19"/>
            </a:xfrm>
            <a:prstGeom prst="triangle">
              <a:avLst>
                <a:gd name="adj" fmla="val 4994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913" tIns="39456" rIns="78913" bIns="39456" anchor="ctr"/>
            <a:lstStyle/>
            <a:p>
              <a:pPr defTabSz="561975"/>
              <a:endParaRPr lang="ru-RU" sz="600"/>
            </a:p>
          </p:txBody>
        </p:sp>
      </p:grpSp>
      <p:grpSp>
        <p:nvGrpSpPr>
          <p:cNvPr id="15383" name="Group 60"/>
          <p:cNvGrpSpPr>
            <a:grpSpLocks/>
          </p:cNvGrpSpPr>
          <p:nvPr/>
        </p:nvGrpSpPr>
        <p:grpSpPr bwMode="auto">
          <a:xfrm>
            <a:off x="3503613" y="2082800"/>
            <a:ext cx="1974850" cy="876300"/>
            <a:chOff x="2211" y="816"/>
            <a:chExt cx="1406" cy="525"/>
          </a:xfrm>
        </p:grpSpPr>
        <p:grpSp>
          <p:nvGrpSpPr>
            <p:cNvPr id="15513" name="Rectangle 61"/>
            <p:cNvGrpSpPr>
              <a:grpSpLocks/>
            </p:cNvGrpSpPr>
            <p:nvPr/>
          </p:nvGrpSpPr>
          <p:grpSpPr bwMode="auto">
            <a:xfrm>
              <a:off x="2200" y="805"/>
              <a:ext cx="1427" cy="245"/>
              <a:chOff x="4882896" y="2889504"/>
              <a:chExt cx="2804160" cy="573024"/>
            </a:xfrm>
          </p:grpSpPr>
          <p:pic>
            <p:nvPicPr>
              <p:cNvPr id="15517" name="Rectangle 61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82896" y="2889504"/>
                <a:ext cx="2804160" cy="57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18" name="Text Box 146"/>
              <p:cNvSpPr txBox="1">
                <a:spLocks noChangeArrowheads="1"/>
              </p:cNvSpPr>
              <p:nvPr/>
            </p:nvSpPr>
            <p:spPr bwMode="auto">
              <a:xfrm>
                <a:off x="4905375" y="2916238"/>
                <a:ext cx="2763838" cy="530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КЧС и ПБ</a:t>
                </a:r>
              </a:p>
            </p:txBody>
          </p:sp>
        </p:grpSp>
        <p:grpSp>
          <p:nvGrpSpPr>
            <p:cNvPr id="15514" name="Rectangle 62"/>
            <p:cNvGrpSpPr>
              <a:grpSpLocks/>
            </p:cNvGrpSpPr>
            <p:nvPr/>
          </p:nvGrpSpPr>
          <p:grpSpPr bwMode="auto">
            <a:xfrm>
              <a:off x="2200" y="1031"/>
              <a:ext cx="1427" cy="318"/>
              <a:chOff x="4882896" y="3419856"/>
              <a:chExt cx="2804160" cy="743712"/>
            </a:xfrm>
          </p:grpSpPr>
          <p:pic>
            <p:nvPicPr>
              <p:cNvPr id="15515" name="Rectangle 62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82896" y="3419856"/>
                <a:ext cx="2804160" cy="743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16" name="Text Box 149"/>
              <p:cNvSpPr txBox="1">
                <a:spLocks noChangeArrowheads="1"/>
              </p:cNvSpPr>
              <p:nvPr/>
            </p:nvSpPr>
            <p:spPr bwMode="auto">
              <a:xfrm>
                <a:off x="4905375" y="3446829"/>
                <a:ext cx="2763838" cy="696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100" dirty="0">
                    <a:cs typeface="Times New Roman" pitchFamily="18" charset="0"/>
                  </a:rPr>
                  <a:t>Председатель </a:t>
                </a:r>
              </a:p>
              <a:p>
                <a:pPr algn="ctr"/>
                <a:r>
                  <a:rPr lang="ru-RU" sz="1100" dirty="0" smtClean="0">
                    <a:cs typeface="Times New Roman" pitchFamily="18" charset="0"/>
                  </a:rPr>
                  <a:t> Фогель Владимир Андреевич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/>
                <a:r>
                  <a:rPr lang="ru-RU" sz="1100" dirty="0">
                    <a:cs typeface="Times New Roman" pitchFamily="18" charset="0"/>
                  </a:rPr>
                  <a:t>8(383)-50 31-371,</a:t>
                </a:r>
                <a:r>
                  <a:rPr lang="ru-RU" sz="1100" dirty="0">
                    <a:solidFill>
                      <a:srgbClr val="000000"/>
                    </a:solidFill>
                  </a:rPr>
                  <a:t> </a:t>
                </a:r>
                <a:endParaRPr lang="ru-RU" sz="1100" dirty="0">
                  <a:cs typeface="Times New Roman" pitchFamily="18" charset="0"/>
                </a:endParaRPr>
              </a:p>
            </p:txBody>
          </p:sp>
        </p:grpSp>
      </p:grpSp>
      <p:grpSp>
        <p:nvGrpSpPr>
          <p:cNvPr id="15384" name="Group 64"/>
          <p:cNvGrpSpPr>
            <a:grpSpLocks/>
          </p:cNvGrpSpPr>
          <p:nvPr/>
        </p:nvGrpSpPr>
        <p:grpSpPr bwMode="auto">
          <a:xfrm>
            <a:off x="3602038" y="5521325"/>
            <a:ext cx="1785937" cy="1131888"/>
            <a:chOff x="2211" y="816"/>
            <a:chExt cx="1406" cy="454"/>
          </a:xfrm>
        </p:grpSpPr>
        <p:grpSp>
          <p:nvGrpSpPr>
            <p:cNvPr id="15507" name="Rectangle 65"/>
            <p:cNvGrpSpPr>
              <a:grpSpLocks/>
            </p:cNvGrpSpPr>
            <p:nvPr/>
          </p:nvGrpSpPr>
          <p:grpSpPr bwMode="auto">
            <a:xfrm>
              <a:off x="2197" y="808"/>
              <a:ext cx="1430" cy="201"/>
              <a:chOff x="5059680" y="6102096"/>
              <a:chExt cx="2542032" cy="701040"/>
            </a:xfrm>
          </p:grpSpPr>
          <p:pic>
            <p:nvPicPr>
              <p:cNvPr id="15511" name="Rectangle 6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59680" y="6102096"/>
                <a:ext cx="2542032" cy="701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12" name="Text Box 140"/>
              <p:cNvSpPr txBox="1">
                <a:spLocks noChangeArrowheads="1"/>
              </p:cNvSpPr>
              <p:nvPr/>
            </p:nvSpPr>
            <p:spPr bwMode="auto">
              <a:xfrm>
                <a:off x="5084763" y="6129338"/>
                <a:ext cx="2498725" cy="656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Начальник гарнизона</a:t>
                </a:r>
              </a:p>
            </p:txBody>
          </p:sp>
        </p:grpSp>
        <p:grpSp>
          <p:nvGrpSpPr>
            <p:cNvPr id="15508" name="Rectangle 66"/>
            <p:cNvGrpSpPr>
              <a:grpSpLocks/>
            </p:cNvGrpSpPr>
            <p:nvPr/>
          </p:nvGrpSpPr>
          <p:grpSpPr bwMode="auto">
            <a:xfrm>
              <a:off x="2197" y="997"/>
              <a:ext cx="1430" cy="279"/>
              <a:chOff x="5059680" y="6760464"/>
              <a:chExt cx="2542032" cy="975360"/>
            </a:xfrm>
          </p:grpSpPr>
          <p:pic>
            <p:nvPicPr>
              <p:cNvPr id="15509" name="Rectangle 66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59680" y="6760464"/>
                <a:ext cx="2542032" cy="975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10" name="Text Box 143"/>
              <p:cNvSpPr txBox="1">
                <a:spLocks noChangeArrowheads="1"/>
              </p:cNvSpPr>
              <p:nvPr/>
            </p:nvSpPr>
            <p:spPr bwMode="auto">
              <a:xfrm>
                <a:off x="5084763" y="6786059"/>
                <a:ext cx="2498725" cy="929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Никитин А.В.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8(383) -50-21-309,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8-913-920-96-37</a:t>
                </a:r>
              </a:p>
            </p:txBody>
          </p:sp>
        </p:grpSp>
      </p:grpSp>
      <p:grpSp>
        <p:nvGrpSpPr>
          <p:cNvPr id="15385" name="Group 67"/>
          <p:cNvGrpSpPr>
            <a:grpSpLocks/>
          </p:cNvGrpSpPr>
          <p:nvPr/>
        </p:nvGrpSpPr>
        <p:grpSpPr bwMode="auto">
          <a:xfrm>
            <a:off x="6689725" y="2784475"/>
            <a:ext cx="1785938" cy="684213"/>
            <a:chOff x="2211" y="816"/>
            <a:chExt cx="1406" cy="517"/>
          </a:xfrm>
        </p:grpSpPr>
        <p:grpSp>
          <p:nvGrpSpPr>
            <p:cNvPr id="15501" name="Rectangle 68"/>
            <p:cNvGrpSpPr>
              <a:grpSpLocks/>
            </p:cNvGrpSpPr>
            <p:nvPr/>
          </p:nvGrpSpPr>
          <p:grpSpPr bwMode="auto">
            <a:xfrm>
              <a:off x="2196" y="802"/>
              <a:ext cx="1433" cy="250"/>
              <a:chOff x="9339072" y="3870960"/>
              <a:chExt cx="2548128" cy="463296"/>
            </a:xfrm>
          </p:grpSpPr>
          <p:pic>
            <p:nvPicPr>
              <p:cNvPr id="15505" name="Rectangle 68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339072" y="3870960"/>
                <a:ext cx="2548128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Text Box 134"/>
              <p:cNvSpPr txBox="1">
                <a:spLocks noChangeArrowheads="1"/>
              </p:cNvSpPr>
              <p:nvPr/>
            </p:nvSpPr>
            <p:spPr bwMode="auto">
              <a:xfrm>
                <a:off x="9366250" y="3897313"/>
                <a:ext cx="2500313" cy="42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ОВД</a:t>
                </a:r>
              </a:p>
            </p:txBody>
          </p:sp>
        </p:grpSp>
        <p:grpSp>
          <p:nvGrpSpPr>
            <p:cNvPr id="15502" name="Rectangle 69"/>
            <p:cNvGrpSpPr>
              <a:grpSpLocks/>
            </p:cNvGrpSpPr>
            <p:nvPr/>
          </p:nvGrpSpPr>
          <p:grpSpPr bwMode="auto">
            <a:xfrm>
              <a:off x="2196" y="1029"/>
              <a:ext cx="1433" cy="316"/>
              <a:chOff x="9339072" y="4291584"/>
              <a:chExt cx="2548128" cy="585216"/>
            </a:xfrm>
          </p:grpSpPr>
          <p:pic>
            <p:nvPicPr>
              <p:cNvPr id="15503" name="Rectangle 69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339072" y="4291584"/>
                <a:ext cx="2548128" cy="585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4" name="Text Box 137"/>
              <p:cNvSpPr txBox="1">
                <a:spLocks noChangeArrowheads="1"/>
              </p:cNvSpPr>
              <p:nvPr/>
            </p:nvSpPr>
            <p:spPr bwMode="auto">
              <a:xfrm>
                <a:off x="9366250" y="4318317"/>
                <a:ext cx="2500313" cy="537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8(383) -50-21-360</a:t>
                </a:r>
              </a:p>
            </p:txBody>
          </p:sp>
        </p:grpSp>
      </p:grpSp>
      <p:grpSp>
        <p:nvGrpSpPr>
          <p:cNvPr id="15386" name="Group 70"/>
          <p:cNvGrpSpPr>
            <a:grpSpLocks/>
          </p:cNvGrpSpPr>
          <p:nvPr/>
        </p:nvGrpSpPr>
        <p:grpSpPr bwMode="auto">
          <a:xfrm>
            <a:off x="636588" y="2705100"/>
            <a:ext cx="1720850" cy="736600"/>
            <a:chOff x="2211" y="816"/>
            <a:chExt cx="1406" cy="454"/>
          </a:xfrm>
        </p:grpSpPr>
        <p:grpSp>
          <p:nvGrpSpPr>
            <p:cNvPr id="15495" name="Rectangle 71"/>
            <p:cNvGrpSpPr>
              <a:grpSpLocks/>
            </p:cNvGrpSpPr>
            <p:nvPr/>
          </p:nvGrpSpPr>
          <p:grpSpPr bwMode="auto">
            <a:xfrm>
              <a:off x="2196" y="805"/>
              <a:ext cx="1430" cy="247"/>
              <a:chOff x="865632" y="3761232"/>
              <a:chExt cx="2450592" cy="560832"/>
            </a:xfrm>
          </p:grpSpPr>
          <p:pic>
            <p:nvPicPr>
              <p:cNvPr id="15499" name="Rectangle 71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65632" y="3761232"/>
                <a:ext cx="2450592" cy="56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Text Box 128"/>
              <p:cNvSpPr txBox="1">
                <a:spLocks noChangeArrowheads="1"/>
              </p:cNvSpPr>
              <p:nvPr/>
            </p:nvSpPr>
            <p:spPr bwMode="auto">
              <a:xfrm>
                <a:off x="890588" y="3786188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Эксплуатационная газовая </a:t>
                </a:r>
              </a:p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служба (ЭГС)</a:t>
                </a:r>
              </a:p>
            </p:txBody>
          </p:sp>
        </p:grpSp>
        <p:grpSp>
          <p:nvGrpSpPr>
            <p:cNvPr id="15496" name="Rectangle 72"/>
            <p:cNvGrpSpPr>
              <a:grpSpLocks/>
            </p:cNvGrpSpPr>
            <p:nvPr/>
          </p:nvGrpSpPr>
          <p:grpSpPr bwMode="auto">
            <a:xfrm>
              <a:off x="2196" y="1033"/>
              <a:ext cx="1430" cy="244"/>
              <a:chOff x="865632" y="4279392"/>
              <a:chExt cx="2450592" cy="554736"/>
            </a:xfrm>
          </p:grpSpPr>
          <p:pic>
            <p:nvPicPr>
              <p:cNvPr id="15497" name="Rectangle 72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65632" y="4279392"/>
                <a:ext cx="2450592" cy="554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98" name="Text Box 131"/>
              <p:cNvSpPr txBox="1">
                <a:spLocks noChangeArrowheads="1"/>
              </p:cNvSpPr>
              <p:nvPr/>
            </p:nvSpPr>
            <p:spPr bwMode="auto">
              <a:xfrm>
                <a:off x="890588" y="4302126"/>
                <a:ext cx="2409825" cy="51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8(383) -50-21-367</a:t>
                </a:r>
              </a:p>
            </p:txBody>
          </p:sp>
        </p:grpSp>
      </p:grpSp>
      <p:grpSp>
        <p:nvGrpSpPr>
          <p:cNvPr id="15387" name="Group 73"/>
          <p:cNvGrpSpPr>
            <a:grpSpLocks/>
          </p:cNvGrpSpPr>
          <p:nvPr/>
        </p:nvGrpSpPr>
        <p:grpSpPr bwMode="auto">
          <a:xfrm>
            <a:off x="3535363" y="3163888"/>
            <a:ext cx="1903412" cy="919162"/>
            <a:chOff x="2211" y="816"/>
            <a:chExt cx="1406" cy="531"/>
          </a:xfrm>
        </p:grpSpPr>
        <p:grpSp>
          <p:nvGrpSpPr>
            <p:cNvPr id="15489" name="Rectangle 74"/>
            <p:cNvGrpSpPr>
              <a:grpSpLocks/>
            </p:cNvGrpSpPr>
            <p:nvPr/>
          </p:nvGrpSpPr>
          <p:grpSpPr bwMode="auto">
            <a:xfrm>
              <a:off x="2198" y="807"/>
              <a:ext cx="1428" cy="244"/>
              <a:chOff x="4925568" y="4407408"/>
              <a:chExt cx="2706624" cy="591312"/>
            </a:xfrm>
          </p:grpSpPr>
          <p:pic>
            <p:nvPicPr>
              <p:cNvPr id="15493" name="Rectangle 74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925568" y="4407408"/>
                <a:ext cx="2706624" cy="59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94" name="Text Box 122"/>
              <p:cNvSpPr txBox="1">
                <a:spLocks noChangeArrowheads="1"/>
              </p:cNvSpPr>
              <p:nvPr/>
            </p:nvSpPr>
            <p:spPr bwMode="auto">
              <a:xfrm>
                <a:off x="4949825" y="4429125"/>
                <a:ext cx="2665413" cy="550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ГО и ЧС</a:t>
                </a:r>
              </a:p>
            </p:txBody>
          </p:sp>
        </p:grpSp>
        <p:grpSp>
          <p:nvGrpSpPr>
            <p:cNvPr id="15490" name="Rectangle 75"/>
            <p:cNvGrpSpPr>
              <a:grpSpLocks/>
            </p:cNvGrpSpPr>
            <p:nvPr/>
          </p:nvGrpSpPr>
          <p:grpSpPr bwMode="auto">
            <a:xfrm>
              <a:off x="2198" y="1033"/>
              <a:ext cx="1428" cy="322"/>
              <a:chOff x="4925568" y="4956048"/>
              <a:chExt cx="2706624" cy="780288"/>
            </a:xfrm>
          </p:grpSpPr>
          <p:pic>
            <p:nvPicPr>
              <p:cNvPr id="15491" name="Rectangle 75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25568" y="4956048"/>
                <a:ext cx="2706624" cy="780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92" name="Text Box 125"/>
              <p:cNvSpPr txBox="1">
                <a:spLocks noChangeArrowheads="1"/>
              </p:cNvSpPr>
              <p:nvPr/>
            </p:nvSpPr>
            <p:spPr bwMode="auto">
              <a:xfrm>
                <a:off x="4949825" y="4979509"/>
                <a:ext cx="2665413" cy="737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r>
                  <a:rPr lang="ru-RU" sz="1100" dirty="0" err="1" smtClean="0">
                    <a:cs typeface="Times New Roman" pitchFamily="18" charset="0"/>
                  </a:rPr>
                  <a:t>Симоченко</a:t>
                </a:r>
                <a:r>
                  <a:rPr lang="ru-RU" sz="1100" dirty="0" smtClean="0">
                    <a:cs typeface="Times New Roman" pitchFamily="18" charset="0"/>
                  </a:rPr>
                  <a:t> И.С.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5350"/>
                <a:r>
                  <a:rPr lang="ru-RU" sz="1100" dirty="0">
                    <a:cs typeface="Times New Roman" pitchFamily="18" charset="0"/>
                  </a:rPr>
                  <a:t>8(383)-50-21-536 </a:t>
                </a:r>
              </a:p>
              <a:p>
                <a:pPr algn="ctr" defTabSz="895350"/>
                <a:r>
                  <a:rPr lang="ru-RU" sz="1100" dirty="0">
                    <a:cs typeface="Times New Roman" pitchFamily="18" charset="0"/>
                  </a:rPr>
                  <a:t>8-962-831-26-80,</a:t>
                </a:r>
              </a:p>
            </p:txBody>
          </p:sp>
        </p:grpSp>
      </p:grpSp>
      <p:grpSp>
        <p:nvGrpSpPr>
          <p:cNvPr id="15388" name="Group 76"/>
          <p:cNvGrpSpPr>
            <a:grpSpLocks/>
          </p:cNvGrpSpPr>
          <p:nvPr/>
        </p:nvGrpSpPr>
        <p:grpSpPr bwMode="auto">
          <a:xfrm>
            <a:off x="6689725" y="3805238"/>
            <a:ext cx="1785938" cy="838200"/>
            <a:chOff x="2211" y="816"/>
            <a:chExt cx="1406" cy="631"/>
          </a:xfrm>
        </p:grpSpPr>
        <p:grpSp>
          <p:nvGrpSpPr>
            <p:cNvPr id="15483" name="Rectangle 77"/>
            <p:cNvGrpSpPr>
              <a:grpSpLocks/>
            </p:cNvGrpSpPr>
            <p:nvPr/>
          </p:nvGrpSpPr>
          <p:grpSpPr bwMode="auto">
            <a:xfrm>
              <a:off x="2196" y="803"/>
              <a:ext cx="1433" cy="249"/>
              <a:chOff x="9339072" y="5303520"/>
              <a:chExt cx="2548128" cy="463296"/>
            </a:xfrm>
          </p:grpSpPr>
          <p:pic>
            <p:nvPicPr>
              <p:cNvPr id="15487" name="Rectangle 77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339072" y="5303520"/>
                <a:ext cx="2548128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8" name="Text Box 116"/>
              <p:cNvSpPr txBox="1">
                <a:spLocks noChangeArrowheads="1"/>
              </p:cNvSpPr>
              <p:nvPr/>
            </p:nvSpPr>
            <p:spPr bwMode="auto">
              <a:xfrm>
                <a:off x="9366250" y="5327650"/>
                <a:ext cx="2500313" cy="422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ЦРБ</a:t>
                </a:r>
              </a:p>
            </p:txBody>
          </p:sp>
        </p:grpSp>
        <p:grpSp>
          <p:nvGrpSpPr>
            <p:cNvPr id="15484" name="Rectangle 78"/>
            <p:cNvGrpSpPr>
              <a:grpSpLocks/>
            </p:cNvGrpSpPr>
            <p:nvPr/>
          </p:nvGrpSpPr>
          <p:grpSpPr bwMode="auto">
            <a:xfrm>
              <a:off x="2196" y="1029"/>
              <a:ext cx="1433" cy="426"/>
              <a:chOff x="9339072" y="5724144"/>
              <a:chExt cx="2548128" cy="792480"/>
            </a:xfrm>
          </p:grpSpPr>
          <p:pic>
            <p:nvPicPr>
              <p:cNvPr id="15485" name="Rectangle 78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9339072" y="5724144"/>
                <a:ext cx="2548128" cy="792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6" name="Text Box 119"/>
              <p:cNvSpPr txBox="1">
                <a:spLocks noChangeArrowheads="1"/>
              </p:cNvSpPr>
              <p:nvPr/>
            </p:nvSpPr>
            <p:spPr bwMode="auto">
              <a:xfrm>
                <a:off x="9366250" y="5749691"/>
                <a:ext cx="2500313" cy="75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Рук </a:t>
                </a: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r>
                  <a:rPr lang="ru-RU" sz="1100" dirty="0" err="1" smtClean="0">
                    <a:cs typeface="Times New Roman" pitchFamily="18" charset="0"/>
                  </a:rPr>
                  <a:t>Тарасенко</a:t>
                </a:r>
                <a:r>
                  <a:rPr lang="ru-RU" sz="1100" dirty="0" smtClean="0">
                    <a:cs typeface="Times New Roman" pitchFamily="18" charset="0"/>
                  </a:rPr>
                  <a:t> Г.Ф.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8(383) -50-21-998 </a:t>
                </a:r>
              </a:p>
            </p:txBody>
          </p:sp>
        </p:grpSp>
      </p:grpSp>
      <p:grpSp>
        <p:nvGrpSpPr>
          <p:cNvPr id="15389" name="Group 79"/>
          <p:cNvGrpSpPr>
            <a:grpSpLocks/>
          </p:cNvGrpSpPr>
          <p:nvPr/>
        </p:nvGrpSpPr>
        <p:grpSpPr bwMode="auto">
          <a:xfrm>
            <a:off x="6510338" y="4827588"/>
            <a:ext cx="1965325" cy="682625"/>
            <a:chOff x="2211" y="816"/>
            <a:chExt cx="1406" cy="513"/>
          </a:xfrm>
        </p:grpSpPr>
        <p:grpSp>
          <p:nvGrpSpPr>
            <p:cNvPr id="15477" name="Rectangle 80"/>
            <p:cNvGrpSpPr>
              <a:grpSpLocks/>
            </p:cNvGrpSpPr>
            <p:nvPr/>
          </p:nvGrpSpPr>
          <p:grpSpPr bwMode="auto">
            <a:xfrm>
              <a:off x="2198" y="803"/>
              <a:ext cx="1430" cy="249"/>
              <a:chOff x="9089136" y="6736080"/>
              <a:chExt cx="2798064" cy="463296"/>
            </a:xfrm>
          </p:grpSpPr>
          <p:pic>
            <p:nvPicPr>
              <p:cNvPr id="15481" name="Rectangle 80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089136" y="6736080"/>
                <a:ext cx="2798064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2" name="Text Box 110"/>
              <p:cNvSpPr txBox="1">
                <a:spLocks noChangeArrowheads="1"/>
              </p:cNvSpPr>
              <p:nvPr/>
            </p:nvSpPr>
            <p:spPr bwMode="auto">
              <a:xfrm>
                <a:off x="9115425" y="6759575"/>
                <a:ext cx="2751138" cy="422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Управление  ветеринарии по </a:t>
                </a:r>
              </a:p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Чулымскому району</a:t>
                </a:r>
              </a:p>
            </p:txBody>
          </p:sp>
        </p:grpSp>
        <p:grpSp>
          <p:nvGrpSpPr>
            <p:cNvPr id="15478" name="Rectangle 81"/>
            <p:cNvGrpSpPr>
              <a:grpSpLocks/>
            </p:cNvGrpSpPr>
            <p:nvPr/>
          </p:nvGrpSpPr>
          <p:grpSpPr bwMode="auto">
            <a:xfrm>
              <a:off x="2198" y="1030"/>
              <a:ext cx="1430" cy="308"/>
              <a:chOff x="9089136" y="7156704"/>
              <a:chExt cx="2798064" cy="573024"/>
            </a:xfrm>
          </p:grpSpPr>
          <p:pic>
            <p:nvPicPr>
              <p:cNvPr id="15479" name="Rectangle 81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9089136" y="7156704"/>
                <a:ext cx="2798064" cy="57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0" name="Text Box 113"/>
              <p:cNvSpPr txBox="1">
                <a:spLocks noChangeArrowheads="1"/>
              </p:cNvSpPr>
              <p:nvPr/>
            </p:nvSpPr>
            <p:spPr bwMode="auto">
              <a:xfrm>
                <a:off x="9115425" y="7181754"/>
                <a:ext cx="2751138" cy="531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Рук. Олейник  Н.И.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8(383) -50-21-009</a:t>
                </a:r>
              </a:p>
            </p:txBody>
          </p:sp>
        </p:grpSp>
      </p:grpSp>
      <p:grpSp>
        <p:nvGrpSpPr>
          <p:cNvPr id="15390" name="Group 82"/>
          <p:cNvGrpSpPr>
            <a:grpSpLocks/>
          </p:cNvGrpSpPr>
          <p:nvPr/>
        </p:nvGrpSpPr>
        <p:grpSpPr bwMode="auto">
          <a:xfrm>
            <a:off x="636588" y="5070475"/>
            <a:ext cx="1843087" cy="638175"/>
            <a:chOff x="2211" y="816"/>
            <a:chExt cx="1406" cy="481"/>
          </a:xfrm>
        </p:grpSpPr>
        <p:grpSp>
          <p:nvGrpSpPr>
            <p:cNvPr id="15471" name="Rectangle 83"/>
            <p:cNvGrpSpPr>
              <a:grpSpLocks/>
            </p:cNvGrpSpPr>
            <p:nvPr/>
          </p:nvGrpSpPr>
          <p:grpSpPr bwMode="auto">
            <a:xfrm>
              <a:off x="2197" y="804"/>
              <a:ext cx="1431" cy="250"/>
              <a:chOff x="865632" y="7077456"/>
              <a:chExt cx="2627376" cy="463296"/>
            </a:xfrm>
          </p:grpSpPr>
          <p:pic>
            <p:nvPicPr>
              <p:cNvPr id="15475" name="Rectangle 83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65632" y="7077456"/>
                <a:ext cx="2627376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76" name="Text Box 104"/>
              <p:cNvSpPr txBox="1">
                <a:spLocks noChangeArrowheads="1"/>
              </p:cNvSpPr>
              <p:nvPr/>
            </p:nvSpPr>
            <p:spPr bwMode="auto">
              <a:xfrm>
                <a:off x="890588" y="7099300"/>
                <a:ext cx="258127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Чулымские РЭС</a:t>
                </a:r>
              </a:p>
            </p:txBody>
          </p:sp>
        </p:grpSp>
        <p:grpSp>
          <p:nvGrpSpPr>
            <p:cNvPr id="15472" name="Rectangle 84"/>
            <p:cNvGrpSpPr>
              <a:grpSpLocks/>
            </p:cNvGrpSpPr>
            <p:nvPr/>
          </p:nvGrpSpPr>
          <p:grpSpPr bwMode="auto">
            <a:xfrm>
              <a:off x="2197" y="1031"/>
              <a:ext cx="1431" cy="276"/>
              <a:chOff x="865632" y="7498080"/>
              <a:chExt cx="2627376" cy="512064"/>
            </a:xfrm>
          </p:grpSpPr>
          <p:pic>
            <p:nvPicPr>
              <p:cNvPr id="15473" name="Rectangle 84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65632" y="7498080"/>
                <a:ext cx="2627376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74" name="Text Box 107"/>
              <p:cNvSpPr txBox="1">
                <a:spLocks noChangeArrowheads="1"/>
              </p:cNvSpPr>
              <p:nvPr/>
            </p:nvSpPr>
            <p:spPr bwMode="auto">
              <a:xfrm>
                <a:off x="900824" y="7515239"/>
                <a:ext cx="258127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Рук. Завгородний С.И.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8(383)-50-21-344</a:t>
                </a:r>
              </a:p>
            </p:txBody>
          </p:sp>
        </p:grpSp>
      </p:grpSp>
      <p:grpSp>
        <p:nvGrpSpPr>
          <p:cNvPr id="15391" name="Group 92"/>
          <p:cNvGrpSpPr>
            <a:grpSpLocks/>
          </p:cNvGrpSpPr>
          <p:nvPr/>
        </p:nvGrpSpPr>
        <p:grpSpPr bwMode="auto">
          <a:xfrm>
            <a:off x="6510338" y="5792788"/>
            <a:ext cx="1965325" cy="636587"/>
            <a:chOff x="2211" y="816"/>
            <a:chExt cx="1406" cy="481"/>
          </a:xfrm>
        </p:grpSpPr>
        <p:grpSp>
          <p:nvGrpSpPr>
            <p:cNvPr id="15465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30" cy="250"/>
              <a:chOff x="9089136" y="8083296"/>
              <a:chExt cx="2798064" cy="463296"/>
            </a:xfrm>
          </p:grpSpPr>
          <p:pic>
            <p:nvPicPr>
              <p:cNvPr id="15469" name="Rectangle 93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9089136" y="8083296"/>
                <a:ext cx="2798064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70" name="Text Box 98"/>
              <p:cNvSpPr txBox="1">
                <a:spLocks noChangeArrowheads="1"/>
              </p:cNvSpPr>
              <p:nvPr/>
            </p:nvSpPr>
            <p:spPr bwMode="auto">
              <a:xfrm>
                <a:off x="9115425" y="8108950"/>
                <a:ext cx="2751138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ТУ  Роспотребнадзор</a:t>
                </a:r>
              </a:p>
            </p:txBody>
          </p:sp>
        </p:grpSp>
        <p:grpSp>
          <p:nvGrpSpPr>
            <p:cNvPr id="15466" name="Rectangle 94"/>
            <p:cNvGrpSpPr>
              <a:grpSpLocks/>
            </p:cNvGrpSpPr>
            <p:nvPr/>
          </p:nvGrpSpPr>
          <p:grpSpPr bwMode="auto">
            <a:xfrm>
              <a:off x="2198" y="1029"/>
              <a:ext cx="1430" cy="279"/>
              <a:chOff x="9089136" y="8503920"/>
              <a:chExt cx="2798064" cy="518160"/>
            </a:xfrm>
          </p:grpSpPr>
          <p:pic>
            <p:nvPicPr>
              <p:cNvPr id="15467" name="Rectangle 94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9089136" y="8503920"/>
                <a:ext cx="2798064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68" name="Text Box 101"/>
              <p:cNvSpPr txBox="1">
                <a:spLocks noChangeArrowheads="1"/>
              </p:cNvSpPr>
              <p:nvPr/>
            </p:nvSpPr>
            <p:spPr bwMode="auto">
              <a:xfrm>
                <a:off x="9115425" y="8529997"/>
                <a:ext cx="2751138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Спец. Никифирова И.В.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8(383) -50-21-364</a:t>
                </a:r>
              </a:p>
            </p:txBody>
          </p:sp>
        </p:grpSp>
      </p:grpSp>
      <p:sp>
        <p:nvSpPr>
          <p:cNvPr id="15392" name="Line 95"/>
          <p:cNvSpPr>
            <a:spLocks noChangeShapeType="1"/>
          </p:cNvSpPr>
          <p:nvPr/>
        </p:nvSpPr>
        <p:spPr bwMode="auto">
          <a:xfrm flipH="1" flipV="1">
            <a:off x="2479675" y="4652963"/>
            <a:ext cx="1071563" cy="412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393" name="Line 96"/>
          <p:cNvSpPr>
            <a:spLocks noChangeShapeType="1"/>
          </p:cNvSpPr>
          <p:nvPr/>
        </p:nvSpPr>
        <p:spPr bwMode="auto">
          <a:xfrm flipH="1">
            <a:off x="2479675" y="4908550"/>
            <a:ext cx="1071563" cy="357188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394" name="Line 97"/>
          <p:cNvSpPr>
            <a:spLocks noChangeShapeType="1"/>
          </p:cNvSpPr>
          <p:nvPr/>
        </p:nvSpPr>
        <p:spPr bwMode="auto">
          <a:xfrm flipH="1" flipV="1">
            <a:off x="2378075" y="3929063"/>
            <a:ext cx="1223963" cy="74295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395" name="Line 98"/>
          <p:cNvSpPr>
            <a:spLocks noChangeShapeType="1"/>
          </p:cNvSpPr>
          <p:nvPr/>
        </p:nvSpPr>
        <p:spPr bwMode="auto">
          <a:xfrm flipH="1" flipV="1">
            <a:off x="2378075" y="3089275"/>
            <a:ext cx="1223963" cy="1481138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396" name="Line 99"/>
          <p:cNvSpPr>
            <a:spLocks noChangeShapeType="1"/>
          </p:cNvSpPr>
          <p:nvPr/>
        </p:nvSpPr>
        <p:spPr bwMode="auto">
          <a:xfrm flipH="1">
            <a:off x="5438775" y="4110038"/>
            <a:ext cx="1225550" cy="58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397" name="Line 100"/>
          <p:cNvSpPr>
            <a:spLocks noChangeShapeType="1"/>
          </p:cNvSpPr>
          <p:nvPr/>
        </p:nvSpPr>
        <p:spPr bwMode="auto">
          <a:xfrm flipH="1" flipV="1">
            <a:off x="5438775" y="4848225"/>
            <a:ext cx="969963" cy="265113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398" name="Line 101"/>
          <p:cNvSpPr>
            <a:spLocks noChangeShapeType="1"/>
          </p:cNvSpPr>
          <p:nvPr/>
        </p:nvSpPr>
        <p:spPr bwMode="auto">
          <a:xfrm flipH="1" flipV="1">
            <a:off x="5438775" y="5051425"/>
            <a:ext cx="1020763" cy="928688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399" name="Line 102"/>
          <p:cNvSpPr>
            <a:spLocks noChangeShapeType="1"/>
          </p:cNvSpPr>
          <p:nvPr/>
        </p:nvSpPr>
        <p:spPr bwMode="auto">
          <a:xfrm flipH="1">
            <a:off x="5416550" y="3141663"/>
            <a:ext cx="1247775" cy="135572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0" name="Line 104"/>
          <p:cNvSpPr>
            <a:spLocks noChangeShapeType="1"/>
          </p:cNvSpPr>
          <p:nvPr/>
        </p:nvSpPr>
        <p:spPr bwMode="auto">
          <a:xfrm>
            <a:off x="5480050" y="2452688"/>
            <a:ext cx="337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1" name="Line 106"/>
          <p:cNvSpPr>
            <a:spLocks noChangeShapeType="1"/>
          </p:cNvSpPr>
          <p:nvPr/>
        </p:nvSpPr>
        <p:spPr bwMode="auto">
          <a:xfrm flipH="1">
            <a:off x="8474075" y="6034088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2" name="Line 107"/>
          <p:cNvSpPr>
            <a:spLocks noChangeShapeType="1"/>
          </p:cNvSpPr>
          <p:nvPr/>
        </p:nvSpPr>
        <p:spPr bwMode="auto">
          <a:xfrm flipH="1">
            <a:off x="8474075" y="5129213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3" name="Line 108"/>
          <p:cNvSpPr>
            <a:spLocks noChangeShapeType="1"/>
          </p:cNvSpPr>
          <p:nvPr/>
        </p:nvSpPr>
        <p:spPr bwMode="auto">
          <a:xfrm flipH="1">
            <a:off x="8474075" y="4106863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4" name="Line 109"/>
          <p:cNvSpPr>
            <a:spLocks noChangeShapeType="1"/>
          </p:cNvSpPr>
          <p:nvPr/>
        </p:nvSpPr>
        <p:spPr bwMode="auto">
          <a:xfrm flipH="1">
            <a:off x="8474075" y="3086100"/>
            <a:ext cx="384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5" name="Line 110"/>
          <p:cNvSpPr>
            <a:spLocks noChangeShapeType="1"/>
          </p:cNvSpPr>
          <p:nvPr/>
        </p:nvSpPr>
        <p:spPr bwMode="auto">
          <a:xfrm>
            <a:off x="5480050" y="2452688"/>
            <a:ext cx="337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6" name="Line 112"/>
          <p:cNvSpPr>
            <a:spLocks noChangeShapeType="1"/>
          </p:cNvSpPr>
          <p:nvPr/>
        </p:nvSpPr>
        <p:spPr bwMode="auto">
          <a:xfrm flipH="1">
            <a:off x="8474075" y="6034088"/>
            <a:ext cx="384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7" name="Line 113"/>
          <p:cNvSpPr>
            <a:spLocks noChangeShapeType="1"/>
          </p:cNvSpPr>
          <p:nvPr/>
        </p:nvSpPr>
        <p:spPr bwMode="auto">
          <a:xfrm flipH="1">
            <a:off x="8474075" y="5129213"/>
            <a:ext cx="384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8" name="Line 114"/>
          <p:cNvSpPr>
            <a:spLocks noChangeShapeType="1"/>
          </p:cNvSpPr>
          <p:nvPr/>
        </p:nvSpPr>
        <p:spPr bwMode="auto">
          <a:xfrm flipH="1">
            <a:off x="8474075" y="4106863"/>
            <a:ext cx="384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09" name="Line 115"/>
          <p:cNvSpPr>
            <a:spLocks noChangeShapeType="1"/>
          </p:cNvSpPr>
          <p:nvPr/>
        </p:nvSpPr>
        <p:spPr bwMode="auto">
          <a:xfrm flipH="1">
            <a:off x="8474075" y="3086100"/>
            <a:ext cx="384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0" name="Line 117"/>
          <p:cNvSpPr>
            <a:spLocks noChangeShapeType="1"/>
          </p:cNvSpPr>
          <p:nvPr/>
        </p:nvSpPr>
        <p:spPr bwMode="auto">
          <a:xfrm>
            <a:off x="317500" y="2452688"/>
            <a:ext cx="3186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1" name="Line 119"/>
          <p:cNvSpPr>
            <a:spLocks noChangeShapeType="1"/>
          </p:cNvSpPr>
          <p:nvPr/>
        </p:nvSpPr>
        <p:spPr bwMode="auto">
          <a:xfrm>
            <a:off x="317500" y="5337175"/>
            <a:ext cx="319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2" name="Line 120"/>
          <p:cNvSpPr>
            <a:spLocks noChangeShapeType="1"/>
          </p:cNvSpPr>
          <p:nvPr/>
        </p:nvSpPr>
        <p:spPr bwMode="auto">
          <a:xfrm>
            <a:off x="317500" y="4699000"/>
            <a:ext cx="319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3" name="Line 121"/>
          <p:cNvSpPr>
            <a:spLocks noChangeShapeType="1"/>
          </p:cNvSpPr>
          <p:nvPr/>
        </p:nvSpPr>
        <p:spPr bwMode="auto">
          <a:xfrm>
            <a:off x="317500" y="3933825"/>
            <a:ext cx="319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4" name="Line 122"/>
          <p:cNvSpPr>
            <a:spLocks noChangeShapeType="1"/>
          </p:cNvSpPr>
          <p:nvPr/>
        </p:nvSpPr>
        <p:spPr bwMode="auto">
          <a:xfrm>
            <a:off x="317500" y="3086100"/>
            <a:ext cx="319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15415" name="Group 123"/>
          <p:cNvGrpSpPr>
            <a:grpSpLocks/>
          </p:cNvGrpSpPr>
          <p:nvPr/>
        </p:nvGrpSpPr>
        <p:grpSpPr bwMode="auto">
          <a:xfrm>
            <a:off x="3632200" y="1350963"/>
            <a:ext cx="1720850" cy="601662"/>
            <a:chOff x="2211" y="816"/>
            <a:chExt cx="1406" cy="454"/>
          </a:xfrm>
        </p:grpSpPr>
        <p:grpSp>
          <p:nvGrpSpPr>
            <p:cNvPr id="15459" name="Rectangle 124"/>
            <p:cNvGrpSpPr>
              <a:grpSpLocks/>
            </p:cNvGrpSpPr>
            <p:nvPr/>
          </p:nvGrpSpPr>
          <p:grpSpPr bwMode="auto">
            <a:xfrm>
              <a:off x="2196" y="801"/>
              <a:ext cx="1430" cy="250"/>
              <a:chOff x="5059680" y="1865376"/>
              <a:chExt cx="2450592" cy="463296"/>
            </a:xfrm>
          </p:grpSpPr>
          <p:pic>
            <p:nvPicPr>
              <p:cNvPr id="15463" name="Rectangle 124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059680" y="1865376"/>
                <a:ext cx="2450592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64" name="Text Box 92"/>
              <p:cNvSpPr txBox="1">
                <a:spLocks noChangeArrowheads="1"/>
              </p:cNvSpPr>
              <p:nvPr/>
            </p:nvSpPr>
            <p:spPr bwMode="auto">
              <a:xfrm>
                <a:off x="5084763" y="1892300"/>
                <a:ext cx="2409825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ГУ  МЧС по СРФ</a:t>
                </a:r>
              </a:p>
            </p:txBody>
          </p:sp>
        </p:grpSp>
        <p:grpSp>
          <p:nvGrpSpPr>
            <p:cNvPr id="15460" name="Rectangle 125"/>
            <p:cNvGrpSpPr>
              <a:grpSpLocks/>
            </p:cNvGrpSpPr>
            <p:nvPr/>
          </p:nvGrpSpPr>
          <p:grpSpPr bwMode="auto">
            <a:xfrm>
              <a:off x="2196" y="1028"/>
              <a:ext cx="1430" cy="250"/>
              <a:chOff x="5059680" y="2286000"/>
              <a:chExt cx="2450592" cy="463296"/>
            </a:xfrm>
          </p:grpSpPr>
          <p:pic>
            <p:nvPicPr>
              <p:cNvPr id="15461" name="Rectangle 125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059680" y="2286000"/>
                <a:ext cx="2450592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62" name="Text Box 95"/>
              <p:cNvSpPr txBox="1">
                <a:spLocks noChangeArrowheads="1"/>
              </p:cNvSpPr>
              <p:nvPr/>
            </p:nvSpPr>
            <p:spPr bwMode="auto">
              <a:xfrm>
                <a:off x="5084763" y="2312988"/>
                <a:ext cx="2409825" cy="420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endParaRPr lang="ru-RU" sz="1100">
                  <a:cs typeface="Times New Roman" pitchFamily="18" charset="0"/>
                </a:endParaRPr>
              </a:p>
              <a:p>
                <a:pPr algn="ctr" defTabSz="895350"/>
                <a:r>
                  <a:rPr lang="ru-RU" sz="1100">
                    <a:cs typeface="Times New Roman" pitchFamily="18" charset="0"/>
                  </a:rPr>
                  <a:t>ОДС</a:t>
                </a:r>
              </a:p>
              <a:p>
                <a:pPr algn="ctr" defTabSz="895350"/>
                <a:r>
                  <a:rPr lang="ru-RU" sz="1100">
                    <a:cs typeface="Times New Roman" pitchFamily="18" charset="0"/>
                  </a:rPr>
                  <a:t>8-383-231-07-32</a:t>
                </a:r>
              </a:p>
              <a:p>
                <a:pPr algn="ctr" defTabSz="895350"/>
                <a:endParaRPr lang="ru-RU" sz="1100">
                  <a:cs typeface="Times New Roman" pitchFamily="18" charset="0"/>
                </a:endParaRPr>
              </a:p>
            </p:txBody>
          </p:sp>
        </p:grpSp>
      </p:grpSp>
      <p:sp>
        <p:nvSpPr>
          <p:cNvPr id="15416" name="Line 127"/>
          <p:cNvSpPr>
            <a:spLocks noChangeShapeType="1"/>
          </p:cNvSpPr>
          <p:nvPr/>
        </p:nvSpPr>
        <p:spPr bwMode="auto">
          <a:xfrm>
            <a:off x="5353050" y="1652588"/>
            <a:ext cx="509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7" name="Line 131"/>
          <p:cNvSpPr>
            <a:spLocks noChangeShapeType="1"/>
          </p:cNvSpPr>
          <p:nvPr/>
        </p:nvSpPr>
        <p:spPr bwMode="auto">
          <a:xfrm>
            <a:off x="2995613" y="1652588"/>
            <a:ext cx="636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8" name="Line 132"/>
          <p:cNvSpPr>
            <a:spLocks noChangeShapeType="1"/>
          </p:cNvSpPr>
          <p:nvPr/>
        </p:nvSpPr>
        <p:spPr bwMode="auto">
          <a:xfrm flipV="1">
            <a:off x="2995613" y="4616450"/>
            <a:ext cx="636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5419" name="Полилиния 103"/>
          <p:cNvSpPr>
            <a:spLocks noChangeArrowheads="1"/>
          </p:cNvSpPr>
          <p:nvPr/>
        </p:nvSpPr>
        <p:spPr bwMode="auto">
          <a:xfrm>
            <a:off x="4470400" y="2984500"/>
            <a:ext cx="0" cy="141288"/>
          </a:xfrm>
          <a:custGeom>
            <a:avLst/>
            <a:gdLst>
              <a:gd name="T0" fmla="*/ 0 h 199696"/>
              <a:gd name="T1" fmla="*/ 23255 h 199696"/>
              <a:gd name="T2" fmla="*/ 0 60000 65536"/>
              <a:gd name="T3" fmla="*/ 0 60000 65536"/>
              <a:gd name="T4" fmla="*/ 0 h 199696"/>
              <a:gd name="T5" fmla="*/ 199696 h 1996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65298" tIns="32649" rIns="65298" bIns="32649"/>
          <a:lstStyle/>
          <a:p>
            <a:endParaRPr lang="ru-RU"/>
          </a:p>
        </p:txBody>
      </p:sp>
      <p:cxnSp>
        <p:nvCxnSpPr>
          <p:cNvPr id="15420" name="Прямая соединительная линия 81"/>
          <p:cNvCxnSpPr>
            <a:cxnSpLocks noChangeShapeType="1"/>
            <a:stCxn id="15427" idx="0"/>
            <a:endCxn id="15410" idx="0"/>
          </p:cNvCxnSpPr>
          <p:nvPr/>
        </p:nvCxnSpPr>
        <p:spPr bwMode="auto">
          <a:xfrm rot="5400000" flipH="1">
            <a:off x="-1482725" y="4252913"/>
            <a:ext cx="3619500" cy="190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1" name="Прямая соединительная линия 83"/>
          <p:cNvCxnSpPr>
            <a:cxnSpLocks noChangeShapeType="1"/>
            <a:stCxn id="15401" idx="0"/>
            <a:endCxn id="15405" idx="1"/>
          </p:cNvCxnSpPr>
          <p:nvPr/>
        </p:nvCxnSpPr>
        <p:spPr bwMode="auto">
          <a:xfrm rot="5400000" flipH="1">
            <a:off x="7068344" y="4242594"/>
            <a:ext cx="3579813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2" name="Прямая соединительная линия 121"/>
          <p:cNvCxnSpPr>
            <a:cxnSpLocks noChangeShapeType="1"/>
          </p:cNvCxnSpPr>
          <p:nvPr/>
        </p:nvCxnSpPr>
        <p:spPr bwMode="auto">
          <a:xfrm rot="5400000">
            <a:off x="4392613" y="4225925"/>
            <a:ext cx="255588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423" name="Прямая соединительная линия 129"/>
          <p:cNvCxnSpPr>
            <a:cxnSpLocks noChangeShapeType="1"/>
            <a:stCxn id="15417" idx="0"/>
            <a:endCxn id="15418" idx="0"/>
          </p:cNvCxnSpPr>
          <p:nvPr/>
        </p:nvCxnSpPr>
        <p:spPr bwMode="auto">
          <a:xfrm rot="5400000">
            <a:off x="1513682" y="3134519"/>
            <a:ext cx="296545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4" name="Прямая соединительная линия 131"/>
          <p:cNvCxnSpPr>
            <a:cxnSpLocks noChangeShapeType="1"/>
            <a:stCxn id="15416" idx="1"/>
          </p:cNvCxnSpPr>
          <p:nvPr/>
        </p:nvCxnSpPr>
        <p:spPr bwMode="auto">
          <a:xfrm rot="-5400000" flipH="1" flipV="1">
            <a:off x="4921250" y="2593976"/>
            <a:ext cx="18827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5" name="Прямая соединительная линия 136"/>
          <p:cNvCxnSpPr>
            <a:cxnSpLocks noChangeShapeType="1"/>
          </p:cNvCxnSpPr>
          <p:nvPr/>
        </p:nvCxnSpPr>
        <p:spPr bwMode="auto">
          <a:xfrm rot="5400000">
            <a:off x="4392613" y="2051050"/>
            <a:ext cx="198438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</p:cxnSp>
      <p:grpSp>
        <p:nvGrpSpPr>
          <p:cNvPr id="15426" name="Group 82"/>
          <p:cNvGrpSpPr>
            <a:grpSpLocks/>
          </p:cNvGrpSpPr>
          <p:nvPr/>
        </p:nvGrpSpPr>
        <p:grpSpPr bwMode="auto">
          <a:xfrm>
            <a:off x="642938" y="4348163"/>
            <a:ext cx="1785937" cy="636587"/>
            <a:chOff x="2211" y="816"/>
            <a:chExt cx="1406" cy="481"/>
          </a:xfrm>
        </p:grpSpPr>
        <p:grpSp>
          <p:nvGrpSpPr>
            <p:cNvPr id="15453" name="Rectangle 83"/>
            <p:cNvGrpSpPr>
              <a:grpSpLocks/>
            </p:cNvGrpSpPr>
            <p:nvPr/>
          </p:nvGrpSpPr>
          <p:grpSpPr bwMode="auto">
            <a:xfrm>
              <a:off x="2198" y="801"/>
              <a:ext cx="1429" cy="253"/>
              <a:chOff x="877824" y="6059424"/>
              <a:chExt cx="2542032" cy="469392"/>
            </a:xfrm>
          </p:grpSpPr>
          <p:pic>
            <p:nvPicPr>
              <p:cNvPr id="15457" name="Rectangle 83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877824" y="6059424"/>
                <a:ext cx="2542032" cy="469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58" name="Text Box 86"/>
              <p:cNvSpPr txBox="1">
                <a:spLocks noChangeArrowheads="1"/>
              </p:cNvSpPr>
              <p:nvPr/>
            </p:nvSpPr>
            <p:spPr bwMode="auto">
              <a:xfrm>
                <a:off x="900113" y="6086475"/>
                <a:ext cx="2500312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ООО «Сибтранс»</a:t>
                </a:r>
              </a:p>
            </p:txBody>
          </p:sp>
        </p:grpSp>
        <p:grpSp>
          <p:nvGrpSpPr>
            <p:cNvPr id="15454" name="Rectangle 84"/>
            <p:cNvGrpSpPr>
              <a:grpSpLocks/>
            </p:cNvGrpSpPr>
            <p:nvPr/>
          </p:nvGrpSpPr>
          <p:grpSpPr bwMode="auto">
            <a:xfrm>
              <a:off x="2198" y="1028"/>
              <a:ext cx="1429" cy="279"/>
              <a:chOff x="877824" y="6480048"/>
              <a:chExt cx="2542032" cy="518160"/>
            </a:xfrm>
          </p:grpSpPr>
          <p:pic>
            <p:nvPicPr>
              <p:cNvPr id="15455" name="Rectangle 84"/>
              <p:cNvPicPr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877824" y="6480048"/>
                <a:ext cx="2542032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56" name="Text Box 89"/>
              <p:cNvSpPr txBox="1">
                <a:spLocks noChangeArrowheads="1"/>
              </p:cNvSpPr>
              <p:nvPr/>
            </p:nvSpPr>
            <p:spPr bwMode="auto">
              <a:xfrm>
                <a:off x="900113" y="6507522"/>
                <a:ext cx="2500312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Рук.  Скультецкий  Н.В.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8(383) -50-21-989</a:t>
                </a:r>
              </a:p>
            </p:txBody>
          </p:sp>
        </p:grpSp>
      </p:grpSp>
      <p:sp>
        <p:nvSpPr>
          <p:cNvPr id="15427" name="Line 119"/>
          <p:cNvSpPr>
            <a:spLocks noChangeShapeType="1"/>
          </p:cNvSpPr>
          <p:nvPr/>
        </p:nvSpPr>
        <p:spPr bwMode="auto">
          <a:xfrm>
            <a:off x="336550" y="6072188"/>
            <a:ext cx="319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grpSp>
        <p:nvGrpSpPr>
          <p:cNvPr id="15428" name="Group 82"/>
          <p:cNvGrpSpPr>
            <a:grpSpLocks/>
          </p:cNvGrpSpPr>
          <p:nvPr/>
        </p:nvGrpSpPr>
        <p:grpSpPr bwMode="auto">
          <a:xfrm>
            <a:off x="642938" y="3581400"/>
            <a:ext cx="1720850" cy="638175"/>
            <a:chOff x="2211" y="816"/>
            <a:chExt cx="1406" cy="481"/>
          </a:xfrm>
        </p:grpSpPr>
        <p:grpSp>
          <p:nvGrpSpPr>
            <p:cNvPr id="15447" name="Rectangle 83"/>
            <p:cNvGrpSpPr>
              <a:grpSpLocks/>
            </p:cNvGrpSpPr>
            <p:nvPr/>
          </p:nvGrpSpPr>
          <p:grpSpPr bwMode="auto">
            <a:xfrm>
              <a:off x="2198" y="804"/>
              <a:ext cx="1430" cy="250"/>
              <a:chOff x="877824" y="4992624"/>
              <a:chExt cx="2450592" cy="463296"/>
            </a:xfrm>
          </p:grpSpPr>
          <p:pic>
            <p:nvPicPr>
              <p:cNvPr id="15451" name="Rectangle 83"/>
              <p:cNvPicPr>
                <a:picLocks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877824" y="4992624"/>
                <a:ext cx="2450592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52" name="Text Box 80"/>
              <p:cNvSpPr txBox="1">
                <a:spLocks noChangeArrowheads="1"/>
              </p:cNvSpPr>
              <p:nvPr/>
            </p:nvSpPr>
            <p:spPr bwMode="auto">
              <a:xfrm>
                <a:off x="900113" y="5014913"/>
                <a:ext cx="2409825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Чулымский ЦТ </a:t>
                </a:r>
              </a:p>
            </p:txBody>
          </p:sp>
        </p:grpSp>
        <p:grpSp>
          <p:nvGrpSpPr>
            <p:cNvPr id="15448" name="Rectangle 84"/>
            <p:cNvGrpSpPr>
              <a:grpSpLocks/>
            </p:cNvGrpSpPr>
            <p:nvPr/>
          </p:nvGrpSpPr>
          <p:grpSpPr bwMode="auto">
            <a:xfrm>
              <a:off x="2198" y="1031"/>
              <a:ext cx="1430" cy="276"/>
              <a:chOff x="877824" y="5413248"/>
              <a:chExt cx="2450592" cy="512064"/>
            </a:xfrm>
          </p:grpSpPr>
          <p:pic>
            <p:nvPicPr>
              <p:cNvPr id="15449" name="Rectangle 84"/>
              <p:cNvPicPr>
                <a:picLocks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877824" y="5413248"/>
                <a:ext cx="2450592" cy="51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50" name="Text Box 83"/>
              <p:cNvSpPr txBox="1">
                <a:spLocks noChangeArrowheads="1"/>
              </p:cNvSpPr>
              <p:nvPr/>
            </p:nvSpPr>
            <p:spPr bwMode="auto">
              <a:xfrm>
                <a:off x="900113" y="5435960"/>
                <a:ext cx="2409825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Рук. Дацук В.А.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8(383) -50-21-050</a:t>
                </a:r>
              </a:p>
            </p:txBody>
          </p:sp>
        </p:grpSp>
      </p:grpSp>
      <p:sp>
        <p:nvSpPr>
          <p:cNvPr id="15429" name="Line 96"/>
          <p:cNvSpPr>
            <a:spLocks noChangeShapeType="1"/>
          </p:cNvSpPr>
          <p:nvPr/>
        </p:nvSpPr>
        <p:spPr bwMode="auto">
          <a:xfrm flipH="1">
            <a:off x="2479675" y="5164138"/>
            <a:ext cx="1071563" cy="866775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 lIns="78893" tIns="39446" rIns="78893" bIns="39446"/>
          <a:lstStyle/>
          <a:p>
            <a:endParaRPr lang="ru-RU"/>
          </a:p>
        </p:txBody>
      </p:sp>
      <p:sp>
        <p:nvSpPr>
          <p:cNvPr id="13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298" tIns="32649" rIns="65298" bIns="32649"/>
          <a:lstStyle/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ПАСПОРТ ТЕРРИТОРИИ ПОСЕЛКА ВОЗДВИЖЕНСКИЙ ЧУЛЫМСКОГО</a:t>
            </a: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 МУНИЦИПАЛЬНОГО РАЙОНА</a:t>
            </a:r>
          </a:p>
          <a:p>
            <a:pPr algn="ctr" defTabSz="913727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(Схема организации управления и взаимодействия) </a:t>
            </a:r>
          </a:p>
        </p:txBody>
      </p:sp>
      <p:grpSp>
        <p:nvGrpSpPr>
          <p:cNvPr id="15431" name="Group 92"/>
          <p:cNvGrpSpPr>
            <a:grpSpLocks/>
          </p:cNvGrpSpPr>
          <p:nvPr/>
        </p:nvGrpSpPr>
        <p:grpSpPr bwMode="auto">
          <a:xfrm>
            <a:off x="642938" y="5827713"/>
            <a:ext cx="1785937" cy="636587"/>
            <a:chOff x="2211" y="816"/>
            <a:chExt cx="1406" cy="481"/>
          </a:xfrm>
        </p:grpSpPr>
        <p:grpSp>
          <p:nvGrpSpPr>
            <p:cNvPr id="15441" name="Rectangle 93"/>
            <p:cNvGrpSpPr>
              <a:grpSpLocks/>
            </p:cNvGrpSpPr>
            <p:nvPr/>
          </p:nvGrpSpPr>
          <p:grpSpPr bwMode="auto">
            <a:xfrm>
              <a:off x="2198" y="802"/>
              <a:ext cx="1429" cy="250"/>
              <a:chOff x="877824" y="8132064"/>
              <a:chExt cx="2542032" cy="463296"/>
            </a:xfrm>
          </p:grpSpPr>
          <p:pic>
            <p:nvPicPr>
              <p:cNvPr id="15445" name="Rectangle 93"/>
              <p:cNvPicPr>
                <a:picLocks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877824" y="8132064"/>
                <a:ext cx="2542032" cy="463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46" name="Text Box 74"/>
              <p:cNvSpPr txBox="1">
                <a:spLocks noChangeArrowheads="1"/>
              </p:cNvSpPr>
              <p:nvPr/>
            </p:nvSpPr>
            <p:spPr bwMode="auto">
              <a:xfrm>
                <a:off x="900113" y="8158163"/>
                <a:ext cx="2500312" cy="421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Лесничество</a:t>
                </a:r>
              </a:p>
            </p:txBody>
          </p:sp>
        </p:grpSp>
        <p:grpSp>
          <p:nvGrpSpPr>
            <p:cNvPr id="15442" name="Rectangle 94"/>
            <p:cNvGrpSpPr>
              <a:grpSpLocks/>
            </p:cNvGrpSpPr>
            <p:nvPr/>
          </p:nvGrpSpPr>
          <p:grpSpPr bwMode="auto">
            <a:xfrm>
              <a:off x="2198" y="1029"/>
              <a:ext cx="1429" cy="279"/>
              <a:chOff x="877824" y="8552688"/>
              <a:chExt cx="2542032" cy="518160"/>
            </a:xfrm>
          </p:grpSpPr>
          <p:pic>
            <p:nvPicPr>
              <p:cNvPr id="15443" name="Rectangle 94"/>
              <p:cNvPicPr>
                <a:picLocks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877824" y="8552688"/>
                <a:ext cx="2542032" cy="51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44" name="Text Box 77"/>
              <p:cNvSpPr txBox="1">
                <a:spLocks noChangeArrowheads="1"/>
              </p:cNvSpPr>
              <p:nvPr/>
            </p:nvSpPr>
            <p:spPr bwMode="auto">
              <a:xfrm>
                <a:off x="900113" y="8579210"/>
                <a:ext cx="2500312" cy="47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>
                    <a:cs typeface="Times New Roman" pitchFamily="18" charset="0"/>
                  </a:rPr>
                  <a:t>Рук. Лисица Ю.Н.</a:t>
                </a: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000">
                    <a:cs typeface="Times New Roman" pitchFamily="18" charset="0"/>
                  </a:rPr>
                  <a:t>8-383-50-22-190,8-913-915-12-22</a:t>
                </a:r>
              </a:p>
            </p:txBody>
          </p:sp>
        </p:grpSp>
      </p:grpSp>
      <p:cxnSp>
        <p:nvCxnSpPr>
          <p:cNvPr id="15432" name="Прямая со стрелкой 133"/>
          <p:cNvCxnSpPr>
            <a:cxnSpLocks noChangeShapeType="1"/>
          </p:cNvCxnSpPr>
          <p:nvPr/>
        </p:nvCxnSpPr>
        <p:spPr bwMode="auto">
          <a:xfrm rot="10800000">
            <a:off x="5438775" y="3530600"/>
            <a:ext cx="409575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5433" name="Group 64"/>
          <p:cNvGrpSpPr>
            <a:grpSpLocks/>
          </p:cNvGrpSpPr>
          <p:nvPr/>
        </p:nvGrpSpPr>
        <p:grpSpPr bwMode="auto">
          <a:xfrm>
            <a:off x="3602038" y="4244975"/>
            <a:ext cx="1785937" cy="1133475"/>
            <a:chOff x="2211" y="816"/>
            <a:chExt cx="1406" cy="454"/>
          </a:xfrm>
        </p:grpSpPr>
        <p:grpSp>
          <p:nvGrpSpPr>
            <p:cNvPr id="15435" name="Rectangle 65"/>
            <p:cNvGrpSpPr>
              <a:grpSpLocks/>
            </p:cNvGrpSpPr>
            <p:nvPr/>
          </p:nvGrpSpPr>
          <p:grpSpPr bwMode="auto">
            <a:xfrm>
              <a:off x="2197" y="808"/>
              <a:ext cx="1430" cy="201"/>
              <a:chOff x="5059680" y="6102096"/>
              <a:chExt cx="2542032" cy="701040"/>
            </a:xfrm>
          </p:grpSpPr>
          <p:pic>
            <p:nvPicPr>
              <p:cNvPr id="15439" name="Rectangle 6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59680" y="6102096"/>
                <a:ext cx="2542032" cy="701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40" name="Text Box 140"/>
              <p:cNvSpPr txBox="1">
                <a:spLocks noChangeArrowheads="1"/>
              </p:cNvSpPr>
              <p:nvPr/>
            </p:nvSpPr>
            <p:spPr bwMode="auto">
              <a:xfrm>
                <a:off x="5084763" y="6129338"/>
                <a:ext cx="2498725" cy="656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/>
                <a:r>
                  <a:rPr lang="ru-RU" sz="1100" i="1">
                    <a:cs typeface="Times New Roman" pitchFamily="18" charset="0"/>
                  </a:rPr>
                  <a:t>ЕДДС района</a:t>
                </a:r>
              </a:p>
            </p:txBody>
          </p:sp>
        </p:grpSp>
        <p:grpSp>
          <p:nvGrpSpPr>
            <p:cNvPr id="15436" name="Rectangle 66"/>
            <p:cNvGrpSpPr>
              <a:grpSpLocks/>
            </p:cNvGrpSpPr>
            <p:nvPr/>
          </p:nvGrpSpPr>
          <p:grpSpPr bwMode="auto">
            <a:xfrm>
              <a:off x="2197" y="997"/>
              <a:ext cx="1430" cy="279"/>
              <a:chOff x="5059680" y="6760464"/>
              <a:chExt cx="2542032" cy="975360"/>
            </a:xfrm>
          </p:grpSpPr>
          <p:pic>
            <p:nvPicPr>
              <p:cNvPr id="15437" name="Rectangle 66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59680" y="6760464"/>
                <a:ext cx="2542032" cy="975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38" name="Text Box 143"/>
              <p:cNvSpPr txBox="1">
                <a:spLocks noChangeArrowheads="1"/>
              </p:cNvSpPr>
              <p:nvPr/>
            </p:nvSpPr>
            <p:spPr bwMode="auto">
              <a:xfrm>
                <a:off x="5084763" y="6786059"/>
                <a:ext cx="2498725" cy="929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 smtClean="0">
                    <a:cs typeface="Times New Roman" pitchFamily="18" charset="0"/>
                  </a:rPr>
                  <a:t> </a:t>
                </a:r>
                <a:r>
                  <a:rPr lang="ru-RU" sz="1100" dirty="0" err="1" smtClean="0">
                    <a:cs typeface="Times New Roman" pitchFamily="18" charset="0"/>
                  </a:rPr>
                  <a:t>Фесин</a:t>
                </a:r>
                <a:r>
                  <a:rPr lang="ru-RU" sz="1100" dirty="0" smtClean="0">
                    <a:cs typeface="Times New Roman" pitchFamily="18" charset="0"/>
                  </a:rPr>
                  <a:t> В.Г.</a:t>
                </a:r>
                <a:endParaRPr lang="ru-RU" sz="1100" dirty="0">
                  <a:cs typeface="Times New Roman" pitchFamily="18" charset="0"/>
                </a:endParaRPr>
              </a:p>
              <a:p>
                <a:pPr algn="ctr" defTabSz="895350">
                  <a:spcBef>
                    <a:spcPct val="20000"/>
                  </a:spcBef>
                </a:pPr>
                <a:r>
                  <a:rPr lang="ru-RU" sz="1100" dirty="0">
                    <a:cs typeface="Times New Roman" pitchFamily="18" charset="0"/>
                  </a:rPr>
                  <a:t>8(383) -50-21-673,</a:t>
                </a:r>
              </a:p>
            </p:txBody>
          </p:sp>
        </p:grpSp>
      </p:grpSp>
      <p:sp>
        <p:nvSpPr>
          <p:cNvPr id="15434" name="Полилиния 103"/>
          <p:cNvSpPr>
            <a:spLocks noChangeArrowheads="1"/>
          </p:cNvSpPr>
          <p:nvPr/>
        </p:nvSpPr>
        <p:spPr bwMode="auto">
          <a:xfrm>
            <a:off x="4521200" y="5367338"/>
            <a:ext cx="0" cy="142875"/>
          </a:xfrm>
          <a:custGeom>
            <a:avLst/>
            <a:gdLst>
              <a:gd name="T0" fmla="*/ 0 h 199696"/>
              <a:gd name="T1" fmla="*/ 24317 h 199696"/>
              <a:gd name="T2" fmla="*/ 0 60000 65536"/>
              <a:gd name="T3" fmla="*/ 0 60000 65536"/>
              <a:gd name="T4" fmla="*/ 0 h 199696"/>
              <a:gd name="T5" fmla="*/ 199696 h 19969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99696">
                <a:moveTo>
                  <a:pt x="0" y="0"/>
                </a:moveTo>
                <a:lnTo>
                  <a:pt x="0" y="199696"/>
                </a:lnTo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65298" tIns="32649" rIns="65298" bIns="32649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2050" name="Документ" r:id="rId3" imgW="6730443" imgH="6972322" progId="Word.Document.8">
              <p:embed/>
            </p:oleObj>
          </a:graphicData>
        </a:graphic>
      </p:graphicFrame>
      <p:sp>
        <p:nvSpPr>
          <p:cNvPr id="2051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2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3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4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5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6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7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8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9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0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228600" y="0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ПАСПОРТ ТЕРРИТОРИИ СЕЛЬСКОГО ПОСЕЛЕНИЯ</a:t>
            </a:r>
          </a:p>
          <a:p>
            <a:r>
              <a:rPr lang="ru-RU" sz="1400"/>
              <a:t>Карта населенного пункта</a:t>
            </a:r>
          </a:p>
          <a:p>
            <a:r>
              <a:rPr lang="ru-RU" sz="1400"/>
              <a:t>на территории села Зимовка Воздвиженского муниципального района</a:t>
            </a:r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6248400" y="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Приложение</a:t>
            </a:r>
          </a:p>
          <a:p>
            <a:r>
              <a:rPr lang="ru-RU" sz="1400"/>
              <a:t>К письму ГУ МЧС России по Новосибирской области</a:t>
            </a:r>
          </a:p>
          <a:p>
            <a:r>
              <a:rPr lang="ru-RU" sz="1400"/>
              <a:t> от </a:t>
            </a:r>
            <a:r>
              <a:rPr lang="ru-RU" sz="1400" u="sng"/>
              <a:t>07.10.2010</a:t>
            </a:r>
            <a:r>
              <a:rPr lang="ru-RU" sz="1400"/>
              <a:t> № </a:t>
            </a:r>
            <a:r>
              <a:rPr lang="ru-RU" sz="1400" u="sng"/>
              <a:t>6008-4-3-10</a:t>
            </a:r>
          </a:p>
        </p:txBody>
      </p:sp>
      <p:sp>
        <p:nvSpPr>
          <p:cNvPr id="2063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2064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208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9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065" name="Полилиния 34"/>
          <p:cNvSpPr>
            <a:spLocks noChangeArrowheads="1"/>
          </p:cNvSpPr>
          <p:nvPr/>
        </p:nvSpPr>
        <p:spPr bwMode="auto">
          <a:xfrm>
            <a:off x="4800600" y="4495800"/>
            <a:ext cx="3429000" cy="1831975"/>
          </a:xfrm>
          <a:custGeom>
            <a:avLst/>
            <a:gdLst>
              <a:gd name="T0" fmla="*/ 32890485 w 1753534"/>
              <a:gd name="T1" fmla="*/ 27238497 h 709127"/>
              <a:gd name="T2" fmla="*/ 29820547 w 1753534"/>
              <a:gd name="T3" fmla="*/ 10895774 h 709127"/>
              <a:gd name="T4" fmla="*/ 23680593 w 1753534"/>
              <a:gd name="T5" fmla="*/ 0 h 709127"/>
              <a:gd name="T6" fmla="*/ 9354226 w 1753534"/>
              <a:gd name="T7" fmla="*/ 5448078 h 709127"/>
              <a:gd name="T8" fmla="*/ 7307541 w 1753534"/>
              <a:gd name="T9" fmla="*/ 16342919 h 709127"/>
              <a:gd name="T10" fmla="*/ 3214267 w 1753534"/>
              <a:gd name="T11" fmla="*/ 65372628 h 709127"/>
              <a:gd name="T12" fmla="*/ 6284259 w 1753534"/>
              <a:gd name="T13" fmla="*/ 141639526 h 709127"/>
              <a:gd name="T14" fmla="*/ 9354226 w 1753534"/>
              <a:gd name="T15" fmla="*/ 147087116 h 709127"/>
              <a:gd name="T16" fmla="*/ 11400775 w 1753534"/>
              <a:gd name="T17" fmla="*/ 326860432 h 709127"/>
              <a:gd name="T18" fmla="*/ 16517392 w 1753534"/>
              <a:gd name="T19" fmla="*/ 359546384 h 709127"/>
              <a:gd name="T20" fmla="*/ 25727198 w 1753534"/>
              <a:gd name="T21" fmla="*/ 381337074 h 709127"/>
              <a:gd name="T22" fmla="*/ 28797143 w 1753534"/>
              <a:gd name="T23" fmla="*/ 386784664 h 709127"/>
              <a:gd name="T24" fmla="*/ 34937011 w 1753534"/>
              <a:gd name="T25" fmla="*/ 403127764 h 709127"/>
              <a:gd name="T26" fmla="*/ 47216794 w 1753534"/>
              <a:gd name="T27" fmla="*/ 397680174 h 709127"/>
              <a:gd name="T28" fmla="*/ 53356779 w 1753534"/>
              <a:gd name="T29" fmla="*/ 392231923 h 709127"/>
              <a:gd name="T30" fmla="*/ 88149461 w 1753534"/>
              <a:gd name="T31" fmla="*/ 397680174 h 709127"/>
              <a:gd name="T32" fmla="*/ 91219281 w 1753534"/>
              <a:gd name="T33" fmla="*/ 403127764 h 709127"/>
              <a:gd name="T34" fmla="*/ 99405886 w 1753534"/>
              <a:gd name="T35" fmla="*/ 414022944 h 709127"/>
              <a:gd name="T36" fmla="*/ 113732321 w 1753534"/>
              <a:gd name="T37" fmla="*/ 408574693 h 709127"/>
              <a:gd name="T38" fmla="*/ 116802329 w 1753534"/>
              <a:gd name="T39" fmla="*/ 397680174 h 709127"/>
              <a:gd name="T40" fmla="*/ 122942158 w 1753534"/>
              <a:gd name="T41" fmla="*/ 386784664 h 709127"/>
              <a:gd name="T42" fmla="*/ 131128700 w 1753534"/>
              <a:gd name="T43" fmla="*/ 370441895 h 709127"/>
              <a:gd name="T44" fmla="*/ 139315149 w 1753534"/>
              <a:gd name="T45" fmla="*/ 337755612 h 709127"/>
              <a:gd name="T46" fmla="*/ 143408452 w 1753534"/>
              <a:gd name="T47" fmla="*/ 332308518 h 709127"/>
              <a:gd name="T48" fmla="*/ 146478397 w 1753534"/>
              <a:gd name="T49" fmla="*/ 321412842 h 709127"/>
              <a:gd name="T50" fmla="*/ 150571575 w 1753534"/>
              <a:gd name="T51" fmla="*/ 315965583 h 709127"/>
              <a:gd name="T52" fmla="*/ 180247925 w 1753534"/>
              <a:gd name="T53" fmla="*/ 305069577 h 709127"/>
              <a:gd name="T54" fmla="*/ 183317621 w 1753534"/>
              <a:gd name="T55" fmla="*/ 299621987 h 709127"/>
              <a:gd name="T56" fmla="*/ 190480869 w 1753534"/>
              <a:gd name="T57" fmla="*/ 288726973 h 709127"/>
              <a:gd name="T58" fmla="*/ 190480869 w 1753534"/>
              <a:gd name="T59" fmla="*/ 245145923 h 709127"/>
              <a:gd name="T60" fmla="*/ 188434280 w 1753534"/>
              <a:gd name="T61" fmla="*/ 212458896 h 709127"/>
              <a:gd name="T62" fmla="*/ 183317621 w 1753534"/>
              <a:gd name="T63" fmla="*/ 190668868 h 709127"/>
              <a:gd name="T64" fmla="*/ 179224318 w 1753534"/>
              <a:gd name="T65" fmla="*/ 185221278 h 709127"/>
              <a:gd name="T66" fmla="*/ 175131015 w 1753534"/>
              <a:gd name="T67" fmla="*/ 174325768 h 709127"/>
              <a:gd name="T68" fmla="*/ 162851233 w 1753534"/>
              <a:gd name="T69" fmla="*/ 168877475 h 709127"/>
              <a:gd name="T70" fmla="*/ 159781537 w 1753534"/>
              <a:gd name="T71" fmla="*/ 163430547 h 709127"/>
              <a:gd name="T72" fmla="*/ 152618164 w 1753534"/>
              <a:gd name="T73" fmla="*/ 152535202 h 709127"/>
              <a:gd name="T74" fmla="*/ 148524986 w 1753534"/>
              <a:gd name="T75" fmla="*/ 141639526 h 709127"/>
              <a:gd name="T76" fmla="*/ 142385095 w 1753534"/>
              <a:gd name="T77" fmla="*/ 119848836 h 709127"/>
              <a:gd name="T78" fmla="*/ 136245203 w 1753534"/>
              <a:gd name="T79" fmla="*/ 103505901 h 709127"/>
              <a:gd name="T80" fmla="*/ 134198490 w 1753534"/>
              <a:gd name="T81" fmla="*/ 87162966 h 709127"/>
              <a:gd name="T82" fmla="*/ 128058817 w 1753534"/>
              <a:gd name="T83" fmla="*/ 65372628 h 709127"/>
              <a:gd name="T84" fmla="*/ 124988871 w 1753534"/>
              <a:gd name="T85" fmla="*/ 54477159 h 709127"/>
              <a:gd name="T86" fmla="*/ 120895506 w 1753534"/>
              <a:gd name="T87" fmla="*/ 49029114 h 709127"/>
              <a:gd name="T88" fmla="*/ 95312646 w 1753534"/>
              <a:gd name="T89" fmla="*/ 54477159 h 709127"/>
              <a:gd name="T90" fmla="*/ 92242701 w 1753534"/>
              <a:gd name="T91" fmla="*/ 59924583 h 709127"/>
              <a:gd name="T92" fmla="*/ 85079452 w 1753534"/>
              <a:gd name="T93" fmla="*/ 70819763 h 709127"/>
              <a:gd name="T94" fmla="*/ 70753018 w 1753534"/>
              <a:gd name="T95" fmla="*/ 65372628 h 709127"/>
              <a:gd name="T96" fmla="*/ 67683073 w 1753534"/>
              <a:gd name="T97" fmla="*/ 59924583 h 709127"/>
              <a:gd name="T98" fmla="*/ 63589848 w 1753534"/>
              <a:gd name="T99" fmla="*/ 54477159 h 709127"/>
              <a:gd name="T100" fmla="*/ 60519934 w 1753534"/>
              <a:gd name="T101" fmla="*/ 43581401 h 709127"/>
              <a:gd name="T102" fmla="*/ 57449894 w 1753534"/>
              <a:gd name="T103" fmla="*/ 38134255 h 709127"/>
              <a:gd name="T104" fmla="*/ 49263383 w 1753534"/>
              <a:gd name="T105" fmla="*/ 5448078 h 709127"/>
              <a:gd name="T106" fmla="*/ 40053671 w 1753534"/>
              <a:gd name="T107" fmla="*/ 10895774 h 709127"/>
              <a:gd name="T108" fmla="*/ 32890485 w 1753534"/>
              <a:gd name="T109" fmla="*/ 2723849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2066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7" name="Line 24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25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26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27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71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73" name="Text Box 553"/>
          <p:cNvSpPr txBox="1"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Карта населенного пункта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</a:rPr>
              <a:t>на территории села Зимовка Воздвиженского муниципального сельсовета</a:t>
            </a:r>
          </a:p>
        </p:txBody>
      </p:sp>
      <p:sp>
        <p:nvSpPr>
          <p:cNvPr id="2074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075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20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20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20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20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76" name="Line 48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AutoShape 252"/>
          <p:cNvSpPr>
            <a:spLocks noChangeArrowheads="1"/>
          </p:cNvSpPr>
          <p:nvPr/>
        </p:nvSpPr>
        <p:spPr bwMode="auto">
          <a:xfrm flipH="1">
            <a:off x="5029200" y="4114800"/>
            <a:ext cx="1176338" cy="436563"/>
          </a:xfrm>
          <a:prstGeom prst="wedgeRectCallout">
            <a:avLst>
              <a:gd name="adj1" fmla="val -83764"/>
              <a:gd name="adj2" fmla="val -7080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Электроподстанция, </a:t>
            </a:r>
          </a:p>
        </p:txBody>
      </p:sp>
      <p:sp>
        <p:nvSpPr>
          <p:cNvPr id="2078" name="AutoShape 252"/>
          <p:cNvSpPr>
            <a:spLocks noChangeArrowheads="1"/>
          </p:cNvSpPr>
          <p:nvPr/>
        </p:nvSpPr>
        <p:spPr bwMode="auto">
          <a:xfrm flipH="1">
            <a:off x="3124200" y="2895600"/>
            <a:ext cx="1676400" cy="436563"/>
          </a:xfrm>
          <a:prstGeom prst="wedgeRectCallout">
            <a:avLst>
              <a:gd name="adj1" fmla="val -114574"/>
              <a:gd name="adj2" fmla="val -4486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башня, железная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2362200" y="3733800"/>
            <a:ext cx="350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047" idx="2"/>
          </p:cNvCxnSpPr>
          <p:nvPr/>
        </p:nvCxnSpPr>
        <p:spPr bwMode="auto">
          <a:xfrm rot="5400000" flipH="1" flipV="1">
            <a:off x="5718175" y="3413125"/>
            <a:ext cx="469900" cy="17145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7"/>
          <p:cNvGrpSpPr>
            <a:grpSpLocks/>
          </p:cNvGrpSpPr>
          <p:nvPr/>
        </p:nvGrpSpPr>
        <p:grpSpPr bwMode="auto">
          <a:xfrm rot="231880">
            <a:off x="3757613" y="3806825"/>
            <a:ext cx="623887" cy="100013"/>
            <a:chOff x="245" y="2341"/>
            <a:chExt cx="276" cy="46"/>
          </a:xfrm>
        </p:grpSpPr>
        <p:sp>
          <p:nvSpPr>
            <p:cNvPr id="16921" name="Rectangle 58"/>
            <p:cNvSpPr>
              <a:spLocks noChangeArrowheads="1"/>
            </p:cNvSpPr>
            <p:nvPr/>
          </p:nvSpPr>
          <p:spPr bwMode="auto">
            <a:xfrm flipV="1">
              <a:off x="245" y="2342"/>
              <a:ext cx="274" cy="45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922" name="Group 59"/>
            <p:cNvGrpSpPr>
              <a:grpSpLocks/>
            </p:cNvGrpSpPr>
            <p:nvPr/>
          </p:nvGrpSpPr>
          <p:grpSpPr bwMode="auto">
            <a:xfrm>
              <a:off x="247" y="2341"/>
              <a:ext cx="274" cy="46"/>
              <a:chOff x="158" y="2341"/>
              <a:chExt cx="274" cy="46"/>
            </a:xfrm>
          </p:grpSpPr>
          <p:sp>
            <p:nvSpPr>
              <p:cNvPr id="16923" name="Line 60"/>
              <p:cNvSpPr>
                <a:spLocks noChangeShapeType="1"/>
              </p:cNvSpPr>
              <p:nvPr/>
            </p:nvSpPr>
            <p:spPr bwMode="auto">
              <a:xfrm flipV="1">
                <a:off x="158" y="2378"/>
                <a:ext cx="27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24" name="Line 61"/>
              <p:cNvSpPr>
                <a:spLocks noChangeShapeType="1"/>
              </p:cNvSpPr>
              <p:nvPr/>
            </p:nvSpPr>
            <p:spPr bwMode="auto">
              <a:xfrm flipV="1">
                <a:off x="158" y="2351"/>
                <a:ext cx="27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25" name="Oval 62"/>
              <p:cNvSpPr>
                <a:spLocks noChangeArrowheads="1"/>
              </p:cNvSpPr>
              <p:nvPr/>
            </p:nvSpPr>
            <p:spPr bwMode="auto">
              <a:xfrm>
                <a:off x="249" y="2341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26" name="Oval 63"/>
              <p:cNvSpPr>
                <a:spLocks noChangeArrowheads="1"/>
              </p:cNvSpPr>
              <p:nvPr/>
            </p:nvSpPr>
            <p:spPr bwMode="auto">
              <a:xfrm>
                <a:off x="384" y="2341"/>
                <a:ext cx="46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387" name="Полилиния 295"/>
          <p:cNvSpPr>
            <a:spLocks/>
          </p:cNvSpPr>
          <p:nvPr/>
        </p:nvSpPr>
        <p:spPr bwMode="auto">
          <a:xfrm>
            <a:off x="1476375" y="5316538"/>
            <a:ext cx="1147763" cy="485775"/>
          </a:xfrm>
          <a:custGeom>
            <a:avLst/>
            <a:gdLst>
              <a:gd name="T0" fmla="*/ 270343 w 1607127"/>
              <a:gd name="T1" fmla="*/ 126403 h 680852"/>
              <a:gd name="T2" fmla="*/ 254958 w 1607127"/>
              <a:gd name="T3" fmla="*/ 80105 h 680852"/>
              <a:gd name="T4" fmla="*/ 254958 w 1607127"/>
              <a:gd name="T5" fmla="*/ 80105 h 680852"/>
              <a:gd name="T6" fmla="*/ 261551 w 1607127"/>
              <a:gd name="T7" fmla="*/ 66876 h 680852"/>
              <a:gd name="T8" fmla="*/ 279135 w 1607127"/>
              <a:gd name="T9" fmla="*/ 71286 h 680852"/>
              <a:gd name="T10" fmla="*/ 296718 w 1607127"/>
              <a:gd name="T11" fmla="*/ 62467 h 680852"/>
              <a:gd name="T12" fmla="*/ 274739 w 1607127"/>
              <a:gd name="T13" fmla="*/ 42625 h 680852"/>
              <a:gd name="T14" fmla="*/ 252760 w 1607127"/>
              <a:gd name="T15" fmla="*/ 36011 h 680852"/>
              <a:gd name="T16" fmla="*/ 180229 w 1607127"/>
              <a:gd name="T17" fmla="*/ 27191 h 680852"/>
              <a:gd name="T18" fmla="*/ 147261 w 1607127"/>
              <a:gd name="T19" fmla="*/ 27191 h 680852"/>
              <a:gd name="T20" fmla="*/ 105500 w 1607127"/>
              <a:gd name="T21" fmla="*/ 9554 h 680852"/>
              <a:gd name="T22" fmla="*/ 37365 w 1607127"/>
              <a:gd name="T23" fmla="*/ 2939 h 680852"/>
              <a:gd name="T24" fmla="*/ 24177 w 1607127"/>
              <a:gd name="T25" fmla="*/ 2939 h 680852"/>
              <a:gd name="T26" fmla="*/ 0 w 1607127"/>
              <a:gd name="T27" fmla="*/ 20577 h 6808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7127"/>
              <a:gd name="T43" fmla="*/ 0 h 680852"/>
              <a:gd name="T44" fmla="*/ 1607127 w 1607127"/>
              <a:gd name="T45" fmla="*/ 680852 h 6808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7127" h="680852">
                <a:moveTo>
                  <a:pt x="1460665" y="680852"/>
                </a:moveTo>
                <a:lnTo>
                  <a:pt x="1377538" y="431470"/>
                </a:lnTo>
                <a:cubicBezTo>
                  <a:pt x="1383476" y="419595"/>
                  <a:pt x="1391393" y="368135"/>
                  <a:pt x="1413164" y="360218"/>
                </a:cubicBezTo>
                <a:cubicBezTo>
                  <a:pt x="1434935" y="352301"/>
                  <a:pt x="1476500" y="387927"/>
                  <a:pt x="1508167" y="383969"/>
                </a:cubicBezTo>
                <a:cubicBezTo>
                  <a:pt x="1539835" y="380011"/>
                  <a:pt x="1607127" y="362198"/>
                  <a:pt x="1603169" y="336468"/>
                </a:cubicBezTo>
                <a:cubicBezTo>
                  <a:pt x="1599211" y="310738"/>
                  <a:pt x="1524000" y="253341"/>
                  <a:pt x="1484416" y="229590"/>
                </a:cubicBezTo>
                <a:cubicBezTo>
                  <a:pt x="1444832" y="205839"/>
                  <a:pt x="1450770" y="207819"/>
                  <a:pt x="1365663" y="193964"/>
                </a:cubicBezTo>
                <a:cubicBezTo>
                  <a:pt x="1280556" y="180109"/>
                  <a:pt x="1068780" y="154379"/>
                  <a:pt x="973777" y="146462"/>
                </a:cubicBezTo>
                <a:cubicBezTo>
                  <a:pt x="878774" y="138545"/>
                  <a:pt x="862940" y="162296"/>
                  <a:pt x="795647" y="146462"/>
                </a:cubicBezTo>
                <a:cubicBezTo>
                  <a:pt x="728354" y="130628"/>
                  <a:pt x="668977" y="73231"/>
                  <a:pt x="570016" y="51460"/>
                </a:cubicBezTo>
                <a:cubicBezTo>
                  <a:pt x="471055" y="29689"/>
                  <a:pt x="275112" y="21772"/>
                  <a:pt x="201881" y="15834"/>
                </a:cubicBezTo>
                <a:cubicBezTo>
                  <a:pt x="128650" y="9896"/>
                  <a:pt x="164276" y="0"/>
                  <a:pt x="130629" y="15834"/>
                </a:cubicBezTo>
                <a:cubicBezTo>
                  <a:pt x="96982" y="31668"/>
                  <a:pt x="48491" y="71252"/>
                  <a:pt x="0" y="110836"/>
                </a:cubicBez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5306" tIns="32653" rIns="65306" bIns="32653"/>
          <a:lstStyle/>
          <a:p>
            <a:endParaRPr lang="ru-RU"/>
          </a:p>
        </p:txBody>
      </p:sp>
      <p:sp>
        <p:nvSpPr>
          <p:cNvPr id="16388" name="Заголовок 1"/>
          <p:cNvSpPr>
            <a:spLocks noGrp="1"/>
          </p:cNvSpPr>
          <p:nvPr>
            <p:ph type="ctrTitle"/>
          </p:nvPr>
        </p:nvSpPr>
        <p:spPr/>
        <p:txBody>
          <a:bodyPr lIns="65306" tIns="32653" rIns="65306" bIns="32653"/>
          <a:lstStyle/>
          <a:p>
            <a:endParaRPr lang="ru-RU" smtClean="0"/>
          </a:p>
        </p:txBody>
      </p:sp>
      <p:cxnSp>
        <p:nvCxnSpPr>
          <p:cNvPr id="16389" name="Прямая со стрелкой 128"/>
          <p:cNvCxnSpPr>
            <a:cxnSpLocks noChangeShapeType="1"/>
          </p:cNvCxnSpPr>
          <p:nvPr/>
        </p:nvCxnSpPr>
        <p:spPr bwMode="auto">
          <a:xfrm>
            <a:off x="4535488" y="692150"/>
            <a:ext cx="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6390" name="Text Box 553"/>
          <p:cNvSpPr txBox="1">
            <a:spLocks noChangeArrowheads="1"/>
          </p:cNvSpPr>
          <p:nvPr/>
        </p:nvSpPr>
        <p:spPr bwMode="auto">
          <a:xfrm>
            <a:off x="-36513" y="-26988"/>
            <a:ext cx="9217026" cy="7889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33155" tIns="16580" rIns="33155" bIns="16580" anchor="ctr" anchorCtr="1"/>
          <a:lstStyle/>
          <a:p>
            <a:pPr algn="ctr" defTabSz="911225"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911225"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обзорная карта наиболее значимых объектов прилегающих к сельскому поселению в границах района </a:t>
            </a:r>
          </a:p>
        </p:txBody>
      </p:sp>
      <p:pic>
        <p:nvPicPr>
          <p:cNvPr id="16391" name="Picture 2" descr="Копия CHUL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6288"/>
            <a:ext cx="9144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1970088" y="5521325"/>
            <a:ext cx="711200" cy="1635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Воздвиженка</a:t>
            </a:r>
            <a:endParaRPr lang="ru-RU"/>
          </a:p>
        </p:txBody>
      </p:sp>
      <p:sp>
        <p:nvSpPr>
          <p:cNvPr id="16393" name="Rectangle 4"/>
          <p:cNvSpPr>
            <a:spLocks noChangeArrowheads="1"/>
          </p:cNvSpPr>
          <p:nvPr/>
        </p:nvSpPr>
        <p:spPr bwMode="auto">
          <a:xfrm>
            <a:off x="3348038" y="5367338"/>
            <a:ext cx="488950" cy="1635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Ужаниха</a:t>
            </a:r>
            <a:endParaRPr lang="ru-RU"/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4113213" y="5827713"/>
            <a:ext cx="461962" cy="1635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Базово</a:t>
            </a:r>
          </a:p>
          <a:p>
            <a:endParaRPr lang="ru-RU"/>
          </a:p>
        </p:txBody>
      </p:sp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4367213" y="5622925"/>
            <a:ext cx="898525" cy="1635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Большеникольское</a:t>
            </a:r>
            <a:endParaRPr lang="ru-RU"/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5184775" y="4857750"/>
            <a:ext cx="571500" cy="1635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Осиновка</a:t>
            </a:r>
            <a:endParaRPr lang="ru-RU"/>
          </a:p>
        </p:txBody>
      </p:sp>
      <p:sp>
        <p:nvSpPr>
          <p:cNvPr id="16397" name="Rectangle 8"/>
          <p:cNvSpPr>
            <a:spLocks noChangeArrowheads="1"/>
          </p:cNvSpPr>
          <p:nvPr/>
        </p:nvSpPr>
        <p:spPr bwMode="auto">
          <a:xfrm>
            <a:off x="4164013" y="5062538"/>
            <a:ext cx="465137" cy="161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Чикман</a:t>
            </a:r>
            <a:endParaRPr lang="ru-RU"/>
          </a:p>
        </p:txBody>
      </p:sp>
      <p:sp>
        <p:nvSpPr>
          <p:cNvPr id="16398" name="Rectangle 9"/>
          <p:cNvSpPr>
            <a:spLocks noChangeArrowheads="1"/>
          </p:cNvSpPr>
          <p:nvPr/>
        </p:nvSpPr>
        <p:spPr bwMode="auto">
          <a:xfrm>
            <a:off x="1204913" y="4652963"/>
            <a:ext cx="652462" cy="1635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Серебрянка</a:t>
            </a:r>
            <a:endParaRPr lang="ru-RU"/>
          </a:p>
        </p:txBody>
      </p:sp>
      <p:sp>
        <p:nvSpPr>
          <p:cNvPr id="16399" name="Rectangle 10"/>
          <p:cNvSpPr>
            <a:spLocks noChangeArrowheads="1"/>
          </p:cNvSpPr>
          <p:nvPr/>
        </p:nvSpPr>
        <p:spPr bwMode="auto">
          <a:xfrm>
            <a:off x="1714500" y="4348163"/>
            <a:ext cx="711200" cy="161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Золотая Грива</a:t>
            </a:r>
            <a:endParaRPr lang="ru-RU"/>
          </a:p>
        </p:txBody>
      </p:sp>
      <p:sp>
        <p:nvSpPr>
          <p:cNvPr id="16400" name="Rectangle 11"/>
          <p:cNvSpPr>
            <a:spLocks noChangeArrowheads="1"/>
          </p:cNvSpPr>
          <p:nvPr/>
        </p:nvSpPr>
        <p:spPr bwMode="auto">
          <a:xfrm>
            <a:off x="949325" y="3836988"/>
            <a:ext cx="571500" cy="1635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Кокошино</a:t>
            </a:r>
            <a:endParaRPr lang="ru-RU"/>
          </a:p>
        </p:txBody>
      </p:sp>
      <p:sp>
        <p:nvSpPr>
          <p:cNvPr id="16401" name="Rectangle 12"/>
          <p:cNvSpPr>
            <a:spLocks noChangeArrowheads="1"/>
          </p:cNvSpPr>
          <p:nvPr/>
        </p:nvSpPr>
        <p:spPr bwMode="auto">
          <a:xfrm>
            <a:off x="2479675" y="3990975"/>
            <a:ext cx="407988" cy="161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Чулым</a:t>
            </a:r>
            <a:endParaRPr lang="ru-RU"/>
          </a:p>
        </p:txBody>
      </p:sp>
      <p:sp>
        <p:nvSpPr>
          <p:cNvPr id="16402" name="Rectangle 13"/>
          <p:cNvSpPr>
            <a:spLocks noChangeArrowheads="1"/>
          </p:cNvSpPr>
          <p:nvPr/>
        </p:nvSpPr>
        <p:spPr bwMode="auto">
          <a:xfrm>
            <a:off x="2990850" y="4143375"/>
            <a:ext cx="571500" cy="1635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Н-Иткуль</a:t>
            </a:r>
            <a:endParaRPr lang="ru-RU"/>
          </a:p>
        </p:txBody>
      </p:sp>
      <p:sp>
        <p:nvSpPr>
          <p:cNvPr id="16403" name="Rectangle 14"/>
          <p:cNvSpPr>
            <a:spLocks noChangeArrowheads="1"/>
          </p:cNvSpPr>
          <p:nvPr/>
        </p:nvSpPr>
        <p:spPr bwMode="auto">
          <a:xfrm>
            <a:off x="4367213" y="3990975"/>
            <a:ext cx="654050" cy="161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Кабинетное</a:t>
            </a:r>
            <a:endParaRPr lang="ru-RU"/>
          </a:p>
        </p:txBody>
      </p:sp>
      <p:sp>
        <p:nvSpPr>
          <p:cNvPr id="16404" name="Rectangle 15"/>
          <p:cNvSpPr>
            <a:spLocks noChangeArrowheads="1"/>
          </p:cNvSpPr>
          <p:nvPr/>
        </p:nvSpPr>
        <p:spPr bwMode="auto">
          <a:xfrm>
            <a:off x="3500438" y="3276600"/>
            <a:ext cx="571500" cy="161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Куликовка</a:t>
            </a:r>
            <a:endParaRPr lang="ru-RU"/>
          </a:p>
        </p:txBody>
      </p:sp>
      <p:sp>
        <p:nvSpPr>
          <p:cNvPr id="16405" name="Rectangle 16"/>
          <p:cNvSpPr>
            <a:spLocks noChangeArrowheads="1"/>
          </p:cNvSpPr>
          <p:nvPr/>
        </p:nvSpPr>
        <p:spPr bwMode="auto">
          <a:xfrm>
            <a:off x="5541963" y="2613025"/>
            <a:ext cx="407987" cy="1635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5306" tIns="32653" rIns="65306" bIns="32653"/>
          <a:lstStyle/>
          <a:p>
            <a:pPr>
              <a:spcAft>
                <a:spcPts val="713"/>
              </a:spcAft>
            </a:pPr>
            <a:r>
              <a:rPr lang="ru-RU" sz="700">
                <a:latin typeface="Calibri" pitchFamily="34" charset="0"/>
              </a:rPr>
              <a:t>Пенек </a:t>
            </a:r>
            <a:endParaRPr lang="ru-RU"/>
          </a:p>
        </p:txBody>
      </p:sp>
      <p:grpSp>
        <p:nvGrpSpPr>
          <p:cNvPr id="16406" name="Group 17"/>
          <p:cNvGrpSpPr>
            <a:grpSpLocks/>
          </p:cNvGrpSpPr>
          <p:nvPr/>
        </p:nvGrpSpPr>
        <p:grpSpPr bwMode="auto">
          <a:xfrm>
            <a:off x="5694363" y="4602163"/>
            <a:ext cx="244475" cy="246062"/>
            <a:chOff x="88" y="1454"/>
            <a:chExt cx="83" cy="80"/>
          </a:xfrm>
        </p:grpSpPr>
        <p:grpSp>
          <p:nvGrpSpPr>
            <p:cNvPr id="16896" name="Group 18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898" name="Group 19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912" name="Group 20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919" name="AutoShape 21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2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913" name="Group 23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917" name="AutoShape 24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1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914" name="Group 26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915" name="AutoShape 27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1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899" name="Group 29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906" name="AutoShape 30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7" name="Oval 31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8" name="AutoShape 32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09" name="Oval 33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0" name="AutoShape 34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11" name="Oval 35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900" name="AutoShape 36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" name="Oval 37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2" name="AutoShape 38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3" name="Oval 39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4" name="AutoShape 40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5" name="Oval 41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346" name="Line 42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07" name="Group 43"/>
          <p:cNvGrpSpPr>
            <a:grpSpLocks/>
          </p:cNvGrpSpPr>
          <p:nvPr/>
        </p:nvGrpSpPr>
        <p:grpSpPr bwMode="auto">
          <a:xfrm>
            <a:off x="4878388" y="5419725"/>
            <a:ext cx="244475" cy="244475"/>
            <a:chOff x="88" y="1454"/>
            <a:chExt cx="83" cy="80"/>
          </a:xfrm>
        </p:grpSpPr>
        <p:grpSp>
          <p:nvGrpSpPr>
            <p:cNvPr id="16871" name="Group 44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873" name="Group 45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887" name="Group 46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894" name="AutoShape 47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95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88" name="Group 49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892" name="AutoShape 50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93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89" name="Group 52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890" name="AutoShape 53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91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874" name="Group 55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881" name="AutoShape 56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2" name="Oval 57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3" name="AutoShape 58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4" name="Oval 59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5" name="AutoShape 60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86" name="Oval 61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875" name="AutoShape 62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76" name="Oval 63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77" name="AutoShape 64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78" name="Oval 65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79" name="AutoShape 66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80" name="Oval 67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372" name="Line 68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08" name="Group 69"/>
          <p:cNvGrpSpPr>
            <a:grpSpLocks/>
          </p:cNvGrpSpPr>
          <p:nvPr/>
        </p:nvGrpSpPr>
        <p:grpSpPr bwMode="auto">
          <a:xfrm>
            <a:off x="4214813" y="5572125"/>
            <a:ext cx="244475" cy="244475"/>
            <a:chOff x="88" y="1454"/>
            <a:chExt cx="83" cy="80"/>
          </a:xfrm>
        </p:grpSpPr>
        <p:grpSp>
          <p:nvGrpSpPr>
            <p:cNvPr id="16846" name="Group 70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848" name="Group 71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862" name="Group 72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869" name="AutoShape 73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7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63" name="Group 75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867" name="AutoShape 76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68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64" name="Group 78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865" name="AutoShape 7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66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849" name="Group 81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856" name="AutoShape 82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7" name="Oval 83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8" name="AutoShape 84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59" name="Oval 85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0" name="AutoShape 86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61" name="Oval 87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850" name="AutoShape 88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51" name="Oval 89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52" name="AutoShape 90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53" name="Oval 91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54" name="AutoShape 92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55" name="Oval 93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398" name="Line 94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09" name="Group 95"/>
          <p:cNvGrpSpPr>
            <a:grpSpLocks/>
          </p:cNvGrpSpPr>
          <p:nvPr/>
        </p:nvGrpSpPr>
        <p:grpSpPr bwMode="auto">
          <a:xfrm>
            <a:off x="3652838" y="5113338"/>
            <a:ext cx="246062" cy="244475"/>
            <a:chOff x="88" y="1454"/>
            <a:chExt cx="83" cy="80"/>
          </a:xfrm>
        </p:grpSpPr>
        <p:grpSp>
          <p:nvGrpSpPr>
            <p:cNvPr id="16821" name="Group 96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823" name="Group 97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837" name="Group 98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844" name="AutoShape 9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45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38" name="Group 101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842" name="AutoShape 10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43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39" name="Group 104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840" name="AutoShape 105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41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824" name="Group 107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831" name="AutoShape 108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32" name="Oval 109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33" name="AutoShape 110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34" name="Oval 111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35" name="AutoShape 112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36" name="Oval 113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825" name="AutoShape 114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6" name="Oval 115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7" name="AutoShape 116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8" name="Oval 117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9" name="AutoShape 118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30" name="Oval 119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424" name="Line 120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0" name="Group 121"/>
          <p:cNvGrpSpPr>
            <a:grpSpLocks/>
          </p:cNvGrpSpPr>
          <p:nvPr/>
        </p:nvGrpSpPr>
        <p:grpSpPr bwMode="auto">
          <a:xfrm>
            <a:off x="4470400" y="4806950"/>
            <a:ext cx="244475" cy="244475"/>
            <a:chOff x="88" y="1454"/>
            <a:chExt cx="83" cy="80"/>
          </a:xfrm>
        </p:grpSpPr>
        <p:grpSp>
          <p:nvGrpSpPr>
            <p:cNvPr id="16796" name="Group 122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798" name="Group 123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812" name="Group 124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819" name="AutoShape 125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20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13" name="Group 127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817" name="AutoShape 128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18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814" name="Group 130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815" name="AutoShape 131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16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799" name="Group 133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806" name="AutoShape 134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07" name="Oval 135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08" name="AutoShape 136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09" name="Oval 137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10" name="AutoShape 138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11" name="Oval 139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800" name="AutoShape 140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1" name="Oval 141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2" name="AutoShape 142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3" name="Oval 143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4" name="AutoShape 144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5" name="Oval 145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450" name="Line 146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1" name="Group 147"/>
          <p:cNvGrpSpPr>
            <a:grpSpLocks/>
          </p:cNvGrpSpPr>
          <p:nvPr/>
        </p:nvGrpSpPr>
        <p:grpSpPr bwMode="auto">
          <a:xfrm>
            <a:off x="2378075" y="5265738"/>
            <a:ext cx="244475" cy="244475"/>
            <a:chOff x="88" y="1454"/>
            <a:chExt cx="83" cy="80"/>
          </a:xfrm>
        </p:grpSpPr>
        <p:grpSp>
          <p:nvGrpSpPr>
            <p:cNvPr id="16771" name="Group 148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773" name="Group 149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787" name="Group 150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794" name="AutoShape 151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95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88" name="Group 153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792" name="AutoShape 154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93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89" name="Group 156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790" name="AutoShape 157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91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774" name="Group 159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781" name="AutoShape 160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82" name="Oval 161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83" name="AutoShape 162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84" name="Oval 163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85" name="AutoShape 164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86" name="Oval 165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775" name="AutoShape 166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6" name="Oval 167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7" name="AutoShape 168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8" name="Oval 169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9" name="AutoShape 170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0" name="Oval 171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476" name="Line 172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2" name="Group 225"/>
          <p:cNvGrpSpPr>
            <a:grpSpLocks/>
          </p:cNvGrpSpPr>
          <p:nvPr/>
        </p:nvGrpSpPr>
        <p:grpSpPr bwMode="auto">
          <a:xfrm>
            <a:off x="1255713" y="4398963"/>
            <a:ext cx="244475" cy="244475"/>
            <a:chOff x="88" y="1454"/>
            <a:chExt cx="83" cy="80"/>
          </a:xfrm>
        </p:grpSpPr>
        <p:grpSp>
          <p:nvGrpSpPr>
            <p:cNvPr id="16746" name="Group 226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748" name="Group 227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762" name="Group 228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769" name="AutoShape 22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70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63" name="Group 231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767" name="AutoShape 23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68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64" name="Group 234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765" name="AutoShape 235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66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749" name="Group 237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756" name="AutoShape 238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57" name="Oval 239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58" name="AutoShape 240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59" name="Oval 241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60" name="AutoShape 242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61" name="Oval 243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750" name="AutoShape 244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1" name="Oval 245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2" name="AutoShape 246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3" name="Oval 247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4" name="AutoShape 248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5" name="Oval 249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554" name="Line 250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3" name="Group 251"/>
          <p:cNvGrpSpPr>
            <a:grpSpLocks/>
          </p:cNvGrpSpPr>
          <p:nvPr/>
        </p:nvGrpSpPr>
        <p:grpSpPr bwMode="auto">
          <a:xfrm>
            <a:off x="1866900" y="4092575"/>
            <a:ext cx="246063" cy="244475"/>
            <a:chOff x="88" y="1454"/>
            <a:chExt cx="83" cy="80"/>
          </a:xfrm>
        </p:grpSpPr>
        <p:grpSp>
          <p:nvGrpSpPr>
            <p:cNvPr id="16721" name="Group 252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723" name="Group 253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737" name="Group 254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744" name="AutoShape 255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45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38" name="Group 257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742" name="AutoShape 258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43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39" name="Group 260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740" name="AutoShape 261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41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724" name="Group 263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731" name="AutoShape 264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2" name="Oval 265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3" name="AutoShape 266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4" name="Oval 267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5" name="AutoShape 268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36" name="Oval 269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725" name="AutoShape 270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6" name="Oval 271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7" name="AutoShape 272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8" name="Oval 273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9" name="AutoShape 274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0" name="Oval 275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580" name="Line 276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4" name="Group 277"/>
          <p:cNvGrpSpPr>
            <a:grpSpLocks/>
          </p:cNvGrpSpPr>
          <p:nvPr/>
        </p:nvGrpSpPr>
        <p:grpSpPr bwMode="auto">
          <a:xfrm>
            <a:off x="1101725" y="3581400"/>
            <a:ext cx="246063" cy="246063"/>
            <a:chOff x="88" y="1454"/>
            <a:chExt cx="83" cy="80"/>
          </a:xfrm>
        </p:grpSpPr>
        <p:grpSp>
          <p:nvGrpSpPr>
            <p:cNvPr id="16696" name="Group 278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698" name="Group 279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712" name="Group 280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719" name="AutoShape 281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20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13" name="Group 283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717" name="AutoShape 284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18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714" name="Group 286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715" name="AutoShape 287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16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699" name="Group 289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706" name="AutoShape 290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07" name="Oval 291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08" name="AutoShape 292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09" name="Oval 293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10" name="AutoShape 294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11" name="Oval 295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700" name="AutoShape 296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1" name="Oval 297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2" name="AutoShape 298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3" name="Oval 299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4" name="AutoShape 300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5" name="Oval 301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606" name="Line 302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5" name="Group 303"/>
          <p:cNvGrpSpPr>
            <a:grpSpLocks/>
          </p:cNvGrpSpPr>
          <p:nvPr/>
        </p:nvGrpSpPr>
        <p:grpSpPr bwMode="auto">
          <a:xfrm>
            <a:off x="3551238" y="3887788"/>
            <a:ext cx="244475" cy="246062"/>
            <a:chOff x="88" y="1454"/>
            <a:chExt cx="83" cy="80"/>
          </a:xfrm>
        </p:grpSpPr>
        <p:grpSp>
          <p:nvGrpSpPr>
            <p:cNvPr id="16671" name="Group 304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673" name="Group 305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687" name="Group 306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694" name="AutoShape 307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95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88" name="Group 309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692" name="AutoShape 310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93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89" name="Group 312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690" name="AutoShape 313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91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674" name="Group 315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681" name="AutoShape 316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2" name="Oval 317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3" name="AutoShape 318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4" name="Oval 319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5" name="AutoShape 320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86" name="Oval 321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675" name="AutoShape 322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6" name="Oval 323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7" name="AutoShape 324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8" name="Oval 325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79" name="AutoShape 326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0" name="Oval 327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632" name="Line 328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6" name="Group 329"/>
          <p:cNvGrpSpPr>
            <a:grpSpLocks/>
          </p:cNvGrpSpPr>
          <p:nvPr/>
        </p:nvGrpSpPr>
        <p:grpSpPr bwMode="auto">
          <a:xfrm>
            <a:off x="4419600" y="3735388"/>
            <a:ext cx="244475" cy="244475"/>
            <a:chOff x="88" y="1454"/>
            <a:chExt cx="83" cy="80"/>
          </a:xfrm>
        </p:grpSpPr>
        <p:grpSp>
          <p:nvGrpSpPr>
            <p:cNvPr id="16646" name="Group 330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648" name="Group 331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662" name="Group 332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669" name="AutoShape 333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70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63" name="Group 335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667" name="AutoShape 336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68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64" name="Group 338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665" name="AutoShape 33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66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649" name="Group 341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656" name="AutoShape 342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57" name="Oval 343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58" name="AutoShape 344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59" name="Oval 345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60" name="AutoShape 346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61" name="Oval 347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650" name="AutoShape 348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1" name="Oval 349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2" name="AutoShape 350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3" name="Oval 351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4" name="AutoShape 352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5" name="Oval 353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658" name="Line 354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7" name="Group 355"/>
          <p:cNvGrpSpPr>
            <a:grpSpLocks/>
          </p:cNvGrpSpPr>
          <p:nvPr/>
        </p:nvGrpSpPr>
        <p:grpSpPr bwMode="auto">
          <a:xfrm>
            <a:off x="5848350" y="2357438"/>
            <a:ext cx="244475" cy="244475"/>
            <a:chOff x="88" y="1454"/>
            <a:chExt cx="83" cy="80"/>
          </a:xfrm>
        </p:grpSpPr>
        <p:grpSp>
          <p:nvGrpSpPr>
            <p:cNvPr id="16621" name="Group 356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623" name="Group 357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637" name="Group 358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644" name="AutoShape 359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45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38" name="Group 361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642" name="AutoShape 362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43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39" name="Group 364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640" name="AutoShape 365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41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624" name="Group 367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631" name="AutoShape 368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32" name="Oval 369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33" name="AutoShape 370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34" name="Oval 371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35" name="AutoShape 372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36" name="Oval 373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625" name="AutoShape 374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6" name="Oval 375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7" name="AutoShape 376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8" name="Oval 377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29" name="AutoShape 378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30" name="Oval 379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684" name="Line 380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8" name="Group 381"/>
          <p:cNvGrpSpPr>
            <a:grpSpLocks/>
          </p:cNvGrpSpPr>
          <p:nvPr/>
        </p:nvGrpSpPr>
        <p:grpSpPr bwMode="auto">
          <a:xfrm>
            <a:off x="3551238" y="3021013"/>
            <a:ext cx="244475" cy="244475"/>
            <a:chOff x="88" y="1454"/>
            <a:chExt cx="83" cy="80"/>
          </a:xfrm>
        </p:grpSpPr>
        <p:grpSp>
          <p:nvGrpSpPr>
            <p:cNvPr id="16596" name="Group 382"/>
            <p:cNvGrpSpPr>
              <a:grpSpLocks/>
            </p:cNvGrpSpPr>
            <p:nvPr/>
          </p:nvGrpSpPr>
          <p:grpSpPr bwMode="auto">
            <a:xfrm>
              <a:off x="90" y="1455"/>
              <a:ext cx="81" cy="26"/>
              <a:chOff x="71" y="2043"/>
              <a:chExt cx="123" cy="38"/>
            </a:xfrm>
          </p:grpSpPr>
          <p:grpSp>
            <p:nvGrpSpPr>
              <p:cNvPr id="16598" name="Group 383"/>
              <p:cNvGrpSpPr>
                <a:grpSpLocks/>
              </p:cNvGrpSpPr>
              <p:nvPr/>
            </p:nvGrpSpPr>
            <p:grpSpPr bwMode="auto">
              <a:xfrm>
                <a:off x="71" y="2043"/>
                <a:ext cx="123" cy="23"/>
                <a:chOff x="3168" y="4176"/>
                <a:chExt cx="3024" cy="1584"/>
              </a:xfrm>
            </p:grpSpPr>
            <p:grpSp>
              <p:nvGrpSpPr>
                <p:cNvPr id="16612" name="Group 384"/>
                <p:cNvGrpSpPr>
                  <a:grpSpLocks/>
                </p:cNvGrpSpPr>
                <p:nvPr/>
              </p:nvGrpSpPr>
              <p:grpSpPr bwMode="auto">
                <a:xfrm>
                  <a:off x="5328" y="4927"/>
                  <a:ext cx="864" cy="833"/>
                  <a:chOff x="2304" y="3456"/>
                  <a:chExt cx="3168" cy="2016"/>
                </a:xfrm>
              </p:grpSpPr>
              <p:sp>
                <p:nvSpPr>
                  <p:cNvPr id="16619" name="AutoShape 385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20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13" name="Group 387"/>
                <p:cNvGrpSpPr>
                  <a:grpSpLocks/>
                </p:cNvGrpSpPr>
                <p:nvPr/>
              </p:nvGrpSpPr>
              <p:grpSpPr bwMode="auto">
                <a:xfrm>
                  <a:off x="4752" y="4598"/>
                  <a:ext cx="1152" cy="1018"/>
                  <a:chOff x="2304" y="3456"/>
                  <a:chExt cx="3168" cy="2016"/>
                </a:xfrm>
              </p:grpSpPr>
              <p:sp>
                <p:nvSpPr>
                  <p:cNvPr id="16617" name="AutoShape 388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18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614" name="Group 390"/>
                <p:cNvGrpSpPr>
                  <a:grpSpLocks/>
                </p:cNvGrpSpPr>
                <p:nvPr/>
              </p:nvGrpSpPr>
              <p:grpSpPr bwMode="auto">
                <a:xfrm>
                  <a:off x="3168" y="4176"/>
                  <a:ext cx="2304" cy="1296"/>
                  <a:chOff x="2304" y="3456"/>
                  <a:chExt cx="3168" cy="2016"/>
                </a:xfrm>
              </p:grpSpPr>
              <p:sp>
                <p:nvSpPr>
                  <p:cNvPr id="16615" name="AutoShape 391"/>
                  <p:cNvSpPr>
                    <a:spLocks noChangeArrowheads="1"/>
                  </p:cNvSpPr>
                  <p:nvPr/>
                </p:nvSpPr>
                <p:spPr bwMode="auto">
                  <a:xfrm rot="10795968">
                    <a:off x="2304" y="3456"/>
                    <a:ext cx="3168" cy="1913"/>
                  </a:xfrm>
                  <a:prstGeom prst="can">
                    <a:avLst>
                      <a:gd name="adj" fmla="val 2890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616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4896"/>
                    <a:ext cx="3168" cy="5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599" name="Group 393"/>
              <p:cNvGrpSpPr>
                <a:grpSpLocks/>
              </p:cNvGrpSpPr>
              <p:nvPr/>
            </p:nvGrpSpPr>
            <p:grpSpPr bwMode="auto">
              <a:xfrm>
                <a:off x="71" y="2051"/>
                <a:ext cx="123" cy="21"/>
                <a:chOff x="5904" y="2736"/>
                <a:chExt cx="3024" cy="1152"/>
              </a:xfrm>
            </p:grpSpPr>
            <p:sp>
              <p:nvSpPr>
                <p:cNvPr id="16606" name="AutoShape 394"/>
                <p:cNvSpPr>
                  <a:spLocks noChangeArrowheads="1"/>
                </p:cNvSpPr>
                <p:nvPr/>
              </p:nvSpPr>
              <p:spPr bwMode="auto">
                <a:xfrm rot="10795968">
                  <a:off x="8064" y="3282"/>
                  <a:ext cx="864" cy="57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7" name="Oval 395"/>
                <p:cNvSpPr>
                  <a:spLocks noChangeArrowheads="1"/>
                </p:cNvSpPr>
                <p:nvPr/>
              </p:nvSpPr>
              <p:spPr bwMode="auto">
                <a:xfrm>
                  <a:off x="8064" y="3715"/>
                  <a:ext cx="864" cy="17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8" name="AutoShape 396"/>
                <p:cNvSpPr>
                  <a:spLocks noChangeArrowheads="1"/>
                </p:cNvSpPr>
                <p:nvPr/>
              </p:nvSpPr>
              <p:spPr bwMode="auto">
                <a:xfrm rot="10795968">
                  <a:off x="7488" y="3043"/>
                  <a:ext cx="1152" cy="702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9" name="Oval 397"/>
                <p:cNvSpPr>
                  <a:spLocks noChangeArrowheads="1"/>
                </p:cNvSpPr>
                <p:nvPr/>
              </p:nvSpPr>
              <p:spPr bwMode="auto">
                <a:xfrm>
                  <a:off x="7488" y="3572"/>
                  <a:ext cx="1152" cy="211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0" name="AutoShape 398"/>
                <p:cNvSpPr>
                  <a:spLocks noChangeArrowheads="1"/>
                </p:cNvSpPr>
                <p:nvPr/>
              </p:nvSpPr>
              <p:spPr bwMode="auto">
                <a:xfrm rot="10795968">
                  <a:off x="5904" y="2736"/>
                  <a:ext cx="2304" cy="895"/>
                </a:xfrm>
                <a:prstGeom prst="can">
                  <a:avLst>
                    <a:gd name="adj" fmla="val 28907"/>
                  </a:avLst>
                </a:prstGeom>
                <a:solidFill>
                  <a:srgbClr val="3366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1" name="Oval 399"/>
                <p:cNvSpPr>
                  <a:spLocks noChangeArrowheads="1"/>
                </p:cNvSpPr>
                <p:nvPr/>
              </p:nvSpPr>
              <p:spPr bwMode="auto">
                <a:xfrm>
                  <a:off x="5904" y="3410"/>
                  <a:ext cx="2304" cy="269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600" name="AutoShape 400"/>
              <p:cNvSpPr>
                <a:spLocks noChangeArrowheads="1"/>
              </p:cNvSpPr>
              <p:nvPr/>
            </p:nvSpPr>
            <p:spPr bwMode="auto">
              <a:xfrm rot="10795968">
                <a:off x="158" y="2069"/>
                <a:ext cx="36" cy="9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1" name="Oval 401"/>
              <p:cNvSpPr>
                <a:spLocks noChangeArrowheads="1"/>
              </p:cNvSpPr>
              <p:nvPr/>
            </p:nvSpPr>
            <p:spPr bwMode="auto">
              <a:xfrm>
                <a:off x="158" y="2077"/>
                <a:ext cx="36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9FCF0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2" name="AutoShape 402"/>
              <p:cNvSpPr>
                <a:spLocks noChangeArrowheads="1"/>
              </p:cNvSpPr>
              <p:nvPr/>
            </p:nvSpPr>
            <p:spPr bwMode="auto">
              <a:xfrm rot="10795968">
                <a:off x="136" y="2066"/>
                <a:ext cx="47" cy="11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3" name="Oval 403"/>
              <p:cNvSpPr>
                <a:spLocks noChangeArrowheads="1"/>
              </p:cNvSpPr>
              <p:nvPr/>
            </p:nvSpPr>
            <p:spPr bwMode="auto">
              <a:xfrm>
                <a:off x="136" y="2074"/>
                <a:ext cx="47" cy="4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4" name="AutoShape 404"/>
              <p:cNvSpPr>
                <a:spLocks noChangeArrowheads="1"/>
              </p:cNvSpPr>
              <p:nvPr/>
            </p:nvSpPr>
            <p:spPr bwMode="auto">
              <a:xfrm rot="10795968">
                <a:off x="71" y="2059"/>
                <a:ext cx="95" cy="17"/>
              </a:xfrm>
              <a:prstGeom prst="can">
                <a:avLst>
                  <a:gd name="adj" fmla="val 28907"/>
                </a:avLst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5" name="Oval 405"/>
              <p:cNvSpPr>
                <a:spLocks noChangeArrowheads="1"/>
              </p:cNvSpPr>
              <p:nvPr/>
            </p:nvSpPr>
            <p:spPr bwMode="auto">
              <a:xfrm>
                <a:off x="71" y="2072"/>
                <a:ext cx="95" cy="5"/>
              </a:xfrm>
              <a:prstGeom prst="ellipse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FFFFFF"/>
                  </a:gs>
                </a:gsLst>
                <a:lin ang="5400000" scaled="1"/>
              </a:gra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710" name="Line 406"/>
            <p:cNvSpPr>
              <a:spLocks noChangeShapeType="1"/>
            </p:cNvSpPr>
            <p:nvPr/>
          </p:nvSpPr>
          <p:spPr bwMode="auto">
            <a:xfrm>
              <a:off x="88" y="1454"/>
              <a:ext cx="0" cy="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19" name="Group 407"/>
          <p:cNvGrpSpPr>
            <a:grpSpLocks/>
          </p:cNvGrpSpPr>
          <p:nvPr/>
        </p:nvGrpSpPr>
        <p:grpSpPr bwMode="auto">
          <a:xfrm>
            <a:off x="2581275" y="3530600"/>
            <a:ext cx="957263" cy="407988"/>
            <a:chOff x="4075" y="2086"/>
            <a:chExt cx="132" cy="104"/>
          </a:xfrm>
        </p:grpSpPr>
        <p:sp>
          <p:nvSpPr>
            <p:cNvPr id="16568" name="Freeform 408"/>
            <p:cNvSpPr>
              <a:spLocks/>
            </p:cNvSpPr>
            <p:nvPr/>
          </p:nvSpPr>
          <p:spPr bwMode="auto">
            <a:xfrm>
              <a:off x="4084" y="2127"/>
              <a:ext cx="106" cy="20"/>
            </a:xfrm>
            <a:custGeom>
              <a:avLst/>
              <a:gdLst>
                <a:gd name="T0" fmla="*/ 0 w 982"/>
                <a:gd name="T1" fmla="*/ 0 h 270"/>
                <a:gd name="T2" fmla="*/ 0 w 982"/>
                <a:gd name="T3" fmla="*/ 0 h 270"/>
                <a:gd name="T4" fmla="*/ 0 w 982"/>
                <a:gd name="T5" fmla="*/ 0 h 270"/>
                <a:gd name="T6" fmla="*/ 0 w 982"/>
                <a:gd name="T7" fmla="*/ 0 h 270"/>
                <a:gd name="T8" fmla="*/ 0 w 982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2"/>
                <a:gd name="T16" fmla="*/ 0 h 270"/>
                <a:gd name="T17" fmla="*/ 982 w 982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2" h="270">
                  <a:moveTo>
                    <a:pt x="2" y="0"/>
                  </a:moveTo>
                  <a:lnTo>
                    <a:pt x="982" y="2"/>
                  </a:lnTo>
                  <a:lnTo>
                    <a:pt x="917" y="270"/>
                  </a:lnTo>
                  <a:lnTo>
                    <a:pt x="0" y="27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900"/>
            </a:solidFill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9" name="Text Box 409"/>
            <p:cNvSpPr txBox="1">
              <a:spLocks noChangeArrowheads="1"/>
            </p:cNvSpPr>
            <p:nvPr/>
          </p:nvSpPr>
          <p:spPr bwMode="auto">
            <a:xfrm>
              <a:off x="4083" y="2117"/>
              <a:ext cx="9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713"/>
                </a:spcAft>
              </a:pPr>
              <a:r>
                <a:rPr lang="ru-RU" sz="700">
                  <a:latin typeface="Calibri" pitchFamily="34" charset="0"/>
                </a:rPr>
                <a:t>КЧСПБ</a:t>
              </a:r>
              <a:endParaRPr lang="ru-RU"/>
            </a:p>
          </p:txBody>
        </p:sp>
        <p:sp>
          <p:nvSpPr>
            <p:cNvPr id="16570" name="Freeform 410"/>
            <p:cNvSpPr>
              <a:spLocks/>
            </p:cNvSpPr>
            <p:nvPr/>
          </p:nvSpPr>
          <p:spPr bwMode="auto">
            <a:xfrm>
              <a:off x="4171" y="2127"/>
              <a:ext cx="8" cy="20"/>
            </a:xfrm>
            <a:custGeom>
              <a:avLst/>
              <a:gdLst>
                <a:gd name="T0" fmla="*/ 0 w 66"/>
                <a:gd name="T1" fmla="*/ 0 h 270"/>
                <a:gd name="T2" fmla="*/ 0 w 66"/>
                <a:gd name="T3" fmla="*/ 0 h 270"/>
                <a:gd name="T4" fmla="*/ 0 60000 65536"/>
                <a:gd name="T5" fmla="*/ 0 60000 65536"/>
                <a:gd name="T6" fmla="*/ 0 w 66"/>
                <a:gd name="T7" fmla="*/ 0 h 270"/>
                <a:gd name="T8" fmla="*/ 66 w 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270">
                  <a:moveTo>
                    <a:pt x="66" y="0"/>
                  </a:moveTo>
                  <a:lnTo>
                    <a:pt x="0" y="27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71" name="Group 411"/>
            <p:cNvGrpSpPr>
              <a:grpSpLocks/>
            </p:cNvGrpSpPr>
            <p:nvPr/>
          </p:nvGrpSpPr>
          <p:grpSpPr bwMode="auto">
            <a:xfrm>
              <a:off x="4084" y="2086"/>
              <a:ext cx="123" cy="23"/>
              <a:chOff x="3168" y="4176"/>
              <a:chExt cx="3024" cy="1584"/>
            </a:xfrm>
          </p:grpSpPr>
          <p:grpSp>
            <p:nvGrpSpPr>
              <p:cNvPr id="16587" name="Group 412"/>
              <p:cNvGrpSpPr>
                <a:grpSpLocks/>
              </p:cNvGrpSpPr>
              <p:nvPr/>
            </p:nvGrpSpPr>
            <p:grpSpPr bwMode="auto">
              <a:xfrm>
                <a:off x="5328" y="4927"/>
                <a:ext cx="864" cy="833"/>
                <a:chOff x="2304" y="3456"/>
                <a:chExt cx="3168" cy="2016"/>
              </a:xfrm>
            </p:grpSpPr>
            <p:sp>
              <p:nvSpPr>
                <p:cNvPr id="16594" name="AutoShape 413"/>
                <p:cNvSpPr>
                  <a:spLocks noChangeArrowheads="1"/>
                </p:cNvSpPr>
                <p:nvPr/>
              </p:nvSpPr>
              <p:spPr bwMode="auto">
                <a:xfrm rot="10795968">
                  <a:off x="2304" y="3456"/>
                  <a:ext cx="3168" cy="1913"/>
                </a:xfrm>
                <a:prstGeom prst="can">
                  <a:avLst>
                    <a:gd name="adj" fmla="val 28907"/>
                  </a:avLst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95" name="Oval 414"/>
                <p:cNvSpPr>
                  <a:spLocks noChangeArrowheads="1"/>
                </p:cNvSpPr>
                <p:nvPr/>
              </p:nvSpPr>
              <p:spPr bwMode="auto">
                <a:xfrm>
                  <a:off x="2304" y="4896"/>
                  <a:ext cx="3168" cy="576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588" name="Group 415"/>
              <p:cNvGrpSpPr>
                <a:grpSpLocks/>
              </p:cNvGrpSpPr>
              <p:nvPr/>
            </p:nvGrpSpPr>
            <p:grpSpPr bwMode="auto">
              <a:xfrm>
                <a:off x="4752" y="4598"/>
                <a:ext cx="1152" cy="1018"/>
                <a:chOff x="2304" y="3456"/>
                <a:chExt cx="3168" cy="2016"/>
              </a:xfrm>
            </p:grpSpPr>
            <p:sp>
              <p:nvSpPr>
                <p:cNvPr id="16592" name="AutoShape 416"/>
                <p:cNvSpPr>
                  <a:spLocks noChangeArrowheads="1"/>
                </p:cNvSpPr>
                <p:nvPr/>
              </p:nvSpPr>
              <p:spPr bwMode="auto">
                <a:xfrm rot="10795968">
                  <a:off x="2304" y="3456"/>
                  <a:ext cx="3168" cy="1913"/>
                </a:xfrm>
                <a:prstGeom prst="can">
                  <a:avLst>
                    <a:gd name="adj" fmla="val 28907"/>
                  </a:avLst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93" name="Oval 417"/>
                <p:cNvSpPr>
                  <a:spLocks noChangeArrowheads="1"/>
                </p:cNvSpPr>
                <p:nvPr/>
              </p:nvSpPr>
              <p:spPr bwMode="auto">
                <a:xfrm>
                  <a:off x="2304" y="4896"/>
                  <a:ext cx="3168" cy="576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589" name="Group 418"/>
              <p:cNvGrpSpPr>
                <a:grpSpLocks/>
              </p:cNvGrpSpPr>
              <p:nvPr/>
            </p:nvGrpSpPr>
            <p:grpSpPr bwMode="auto">
              <a:xfrm>
                <a:off x="3168" y="4176"/>
                <a:ext cx="2304" cy="1296"/>
                <a:chOff x="2304" y="3456"/>
                <a:chExt cx="3168" cy="2016"/>
              </a:xfrm>
            </p:grpSpPr>
            <p:sp>
              <p:nvSpPr>
                <p:cNvPr id="16590" name="AutoShape 419"/>
                <p:cNvSpPr>
                  <a:spLocks noChangeArrowheads="1"/>
                </p:cNvSpPr>
                <p:nvPr/>
              </p:nvSpPr>
              <p:spPr bwMode="auto">
                <a:xfrm rot="10795968">
                  <a:off x="2304" y="3456"/>
                  <a:ext cx="3168" cy="1913"/>
                </a:xfrm>
                <a:prstGeom prst="can">
                  <a:avLst>
                    <a:gd name="adj" fmla="val 28907"/>
                  </a:avLst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91" name="Oval 420"/>
                <p:cNvSpPr>
                  <a:spLocks noChangeArrowheads="1"/>
                </p:cNvSpPr>
                <p:nvPr/>
              </p:nvSpPr>
              <p:spPr bwMode="auto">
                <a:xfrm>
                  <a:off x="2304" y="4896"/>
                  <a:ext cx="3168" cy="576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572" name="Group 421"/>
            <p:cNvGrpSpPr>
              <a:grpSpLocks/>
            </p:cNvGrpSpPr>
            <p:nvPr/>
          </p:nvGrpSpPr>
          <p:grpSpPr bwMode="auto">
            <a:xfrm>
              <a:off x="4084" y="2094"/>
              <a:ext cx="123" cy="22"/>
              <a:chOff x="5904" y="2736"/>
              <a:chExt cx="3024" cy="1152"/>
            </a:xfrm>
          </p:grpSpPr>
          <p:sp>
            <p:nvSpPr>
              <p:cNvPr id="16581" name="AutoShape 422"/>
              <p:cNvSpPr>
                <a:spLocks noChangeArrowheads="1"/>
              </p:cNvSpPr>
              <p:nvPr/>
            </p:nvSpPr>
            <p:spPr bwMode="auto">
              <a:xfrm rot="10795968">
                <a:off x="8064" y="3282"/>
                <a:ext cx="864" cy="575"/>
              </a:xfrm>
              <a:prstGeom prst="can">
                <a:avLst>
                  <a:gd name="adj" fmla="val 28907"/>
                </a:avLst>
              </a:prstGeom>
              <a:solidFill>
                <a:srgbClr val="33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2" name="Oval 423"/>
              <p:cNvSpPr>
                <a:spLocks noChangeArrowheads="1"/>
              </p:cNvSpPr>
              <p:nvPr/>
            </p:nvSpPr>
            <p:spPr bwMode="auto">
              <a:xfrm>
                <a:off x="8064" y="3715"/>
                <a:ext cx="864" cy="1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3" name="AutoShape 424"/>
              <p:cNvSpPr>
                <a:spLocks noChangeArrowheads="1"/>
              </p:cNvSpPr>
              <p:nvPr/>
            </p:nvSpPr>
            <p:spPr bwMode="auto">
              <a:xfrm rot="10795968">
                <a:off x="7488" y="3043"/>
                <a:ext cx="1152" cy="702"/>
              </a:xfrm>
              <a:prstGeom prst="can">
                <a:avLst>
                  <a:gd name="adj" fmla="val 28907"/>
                </a:avLst>
              </a:prstGeom>
              <a:solidFill>
                <a:srgbClr val="33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4" name="Oval 425"/>
              <p:cNvSpPr>
                <a:spLocks noChangeArrowheads="1"/>
              </p:cNvSpPr>
              <p:nvPr/>
            </p:nvSpPr>
            <p:spPr bwMode="auto">
              <a:xfrm>
                <a:off x="7488" y="3572"/>
                <a:ext cx="1152" cy="211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5" name="AutoShape 426"/>
              <p:cNvSpPr>
                <a:spLocks noChangeArrowheads="1"/>
              </p:cNvSpPr>
              <p:nvPr/>
            </p:nvSpPr>
            <p:spPr bwMode="auto">
              <a:xfrm rot="10795968">
                <a:off x="5904" y="2736"/>
                <a:ext cx="2304" cy="895"/>
              </a:xfrm>
              <a:prstGeom prst="can">
                <a:avLst>
                  <a:gd name="adj" fmla="val 28907"/>
                </a:avLst>
              </a:prstGeom>
              <a:solidFill>
                <a:srgbClr val="3366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86" name="Oval 427"/>
              <p:cNvSpPr>
                <a:spLocks noChangeArrowheads="1"/>
              </p:cNvSpPr>
              <p:nvPr/>
            </p:nvSpPr>
            <p:spPr bwMode="auto">
              <a:xfrm>
                <a:off x="5904" y="3410"/>
                <a:ext cx="2304" cy="26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73" name="AutoShape 428"/>
            <p:cNvSpPr>
              <a:spLocks noChangeArrowheads="1"/>
            </p:cNvSpPr>
            <p:nvPr/>
          </p:nvSpPr>
          <p:spPr bwMode="auto">
            <a:xfrm rot="10795968">
              <a:off x="4171" y="2112"/>
              <a:ext cx="36" cy="10"/>
            </a:xfrm>
            <a:prstGeom prst="can">
              <a:avLst>
                <a:gd name="adj" fmla="val 28907"/>
              </a:avLst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4" name="Oval 429"/>
            <p:cNvSpPr>
              <a:spLocks noChangeArrowheads="1"/>
            </p:cNvSpPr>
            <p:nvPr/>
          </p:nvSpPr>
          <p:spPr bwMode="auto">
            <a:xfrm>
              <a:off x="4171" y="2121"/>
              <a:ext cx="36" cy="4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F9FCF0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5" name="AutoShape 430"/>
            <p:cNvSpPr>
              <a:spLocks noChangeArrowheads="1"/>
            </p:cNvSpPr>
            <p:nvPr/>
          </p:nvSpPr>
          <p:spPr bwMode="auto">
            <a:xfrm rot="10795968">
              <a:off x="4149" y="2109"/>
              <a:ext cx="47" cy="12"/>
            </a:xfrm>
            <a:prstGeom prst="can">
              <a:avLst>
                <a:gd name="adj" fmla="val 28907"/>
              </a:avLst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6" name="Oval 431"/>
            <p:cNvSpPr>
              <a:spLocks noChangeArrowheads="1"/>
            </p:cNvSpPr>
            <p:nvPr/>
          </p:nvSpPr>
          <p:spPr bwMode="auto">
            <a:xfrm>
              <a:off x="4149" y="2118"/>
              <a:ext cx="47" cy="4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7" name="AutoShape 432"/>
            <p:cNvSpPr>
              <a:spLocks noChangeArrowheads="1"/>
            </p:cNvSpPr>
            <p:nvPr/>
          </p:nvSpPr>
          <p:spPr bwMode="auto">
            <a:xfrm rot="10795968">
              <a:off x="4084" y="2102"/>
              <a:ext cx="95" cy="18"/>
            </a:xfrm>
            <a:prstGeom prst="can">
              <a:avLst>
                <a:gd name="adj" fmla="val 28907"/>
              </a:avLst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8" name="Oval 433"/>
            <p:cNvSpPr>
              <a:spLocks noChangeArrowheads="1"/>
            </p:cNvSpPr>
            <p:nvPr/>
          </p:nvSpPr>
          <p:spPr bwMode="auto">
            <a:xfrm>
              <a:off x="4084" y="2116"/>
              <a:ext cx="95" cy="5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9" name="Freeform 434"/>
            <p:cNvSpPr>
              <a:spLocks/>
            </p:cNvSpPr>
            <p:nvPr/>
          </p:nvSpPr>
          <p:spPr bwMode="auto">
            <a:xfrm>
              <a:off x="4084" y="2154"/>
              <a:ext cx="89" cy="24"/>
            </a:xfrm>
            <a:custGeom>
              <a:avLst/>
              <a:gdLst>
                <a:gd name="T0" fmla="*/ 0 w 939"/>
                <a:gd name="T1" fmla="*/ 0 h 272"/>
                <a:gd name="T2" fmla="*/ 0 w 939"/>
                <a:gd name="T3" fmla="*/ 0 h 272"/>
                <a:gd name="T4" fmla="*/ 0 w 939"/>
                <a:gd name="T5" fmla="*/ 0 h 272"/>
                <a:gd name="T6" fmla="*/ 0 w 939"/>
                <a:gd name="T7" fmla="*/ 0 h 272"/>
                <a:gd name="T8" fmla="*/ 0 w 939"/>
                <a:gd name="T9" fmla="*/ 0 h 272"/>
                <a:gd name="T10" fmla="*/ 0 w 939"/>
                <a:gd name="T11" fmla="*/ 0 h 272"/>
                <a:gd name="T12" fmla="*/ 0 w 939"/>
                <a:gd name="T13" fmla="*/ 0 h 272"/>
                <a:gd name="T14" fmla="*/ 0 w 939"/>
                <a:gd name="T15" fmla="*/ 0 h 272"/>
                <a:gd name="T16" fmla="*/ 0 w 939"/>
                <a:gd name="T17" fmla="*/ 0 h 2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9"/>
                <a:gd name="T28" fmla="*/ 0 h 272"/>
                <a:gd name="T29" fmla="*/ 939 w 939"/>
                <a:gd name="T30" fmla="*/ 272 h 2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9" h="272">
                  <a:moveTo>
                    <a:pt x="0" y="0"/>
                  </a:moveTo>
                  <a:lnTo>
                    <a:pt x="894" y="57"/>
                  </a:lnTo>
                  <a:lnTo>
                    <a:pt x="927" y="81"/>
                  </a:lnTo>
                  <a:lnTo>
                    <a:pt x="939" y="119"/>
                  </a:lnTo>
                  <a:lnTo>
                    <a:pt x="932" y="156"/>
                  </a:lnTo>
                  <a:lnTo>
                    <a:pt x="921" y="189"/>
                  </a:lnTo>
                  <a:lnTo>
                    <a:pt x="894" y="210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31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0" name="Text Box 435"/>
            <p:cNvSpPr txBox="1">
              <a:spLocks noChangeArrowheads="1"/>
            </p:cNvSpPr>
            <p:nvPr/>
          </p:nvSpPr>
          <p:spPr bwMode="auto">
            <a:xfrm>
              <a:off x="4075" y="2144"/>
              <a:ext cx="111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713"/>
                </a:spcAft>
              </a:pPr>
              <a:r>
                <a:rPr lang="ru-RU" sz="700">
                  <a:latin typeface="Calibri" pitchFamily="34" charset="0"/>
                </a:rPr>
                <a:t>П  С  Ч -76</a:t>
              </a:r>
              <a:endParaRPr lang="ru-RU"/>
            </a:p>
          </p:txBody>
        </p:sp>
      </p:grpSp>
      <p:sp>
        <p:nvSpPr>
          <p:cNvPr id="16420" name="Text Box 2072"/>
          <p:cNvSpPr txBox="1">
            <a:spLocks noChangeArrowheads="1"/>
          </p:cNvSpPr>
          <p:nvPr/>
        </p:nvSpPr>
        <p:spPr bwMode="auto">
          <a:xfrm>
            <a:off x="3094038" y="4295775"/>
            <a:ext cx="687387" cy="307975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ru-RU" sz="700" u="sng">
                <a:latin typeface="Calibri" pitchFamily="34" charset="0"/>
              </a:rPr>
              <a:t>Детский Дом</a:t>
            </a:r>
          </a:p>
          <a:p>
            <a:pPr algn="ctr"/>
            <a:r>
              <a:rPr lang="ru-RU" sz="700" i="1">
                <a:latin typeface="Calibri" pitchFamily="34" charset="0"/>
                <a:cs typeface="Times New Roman" pitchFamily="18" charset="0"/>
              </a:rPr>
              <a:t>тел. 37-</a:t>
            </a:r>
          </a:p>
        </p:txBody>
      </p:sp>
      <p:grpSp>
        <p:nvGrpSpPr>
          <p:cNvPr id="16421" name="Группа 290"/>
          <p:cNvGrpSpPr>
            <a:grpSpLocks/>
          </p:cNvGrpSpPr>
          <p:nvPr/>
        </p:nvGrpSpPr>
        <p:grpSpPr bwMode="auto">
          <a:xfrm>
            <a:off x="3551238" y="4092575"/>
            <a:ext cx="236537" cy="211138"/>
            <a:chOff x="6305556" y="8259762"/>
            <a:chExt cx="330990" cy="296862"/>
          </a:xfrm>
        </p:grpSpPr>
        <p:grpSp>
          <p:nvGrpSpPr>
            <p:cNvPr id="16558" name="Группа 374"/>
            <p:cNvGrpSpPr>
              <a:grpSpLocks/>
            </p:cNvGrpSpPr>
            <p:nvPr/>
          </p:nvGrpSpPr>
          <p:grpSpPr bwMode="auto">
            <a:xfrm>
              <a:off x="6305556" y="8259762"/>
              <a:ext cx="330990" cy="296862"/>
              <a:chOff x="534974" y="6954971"/>
              <a:chExt cx="330206" cy="296241"/>
            </a:xfrm>
          </p:grpSpPr>
          <p:grpSp>
            <p:nvGrpSpPr>
              <p:cNvPr id="16560" name="Group 56"/>
              <p:cNvGrpSpPr>
                <a:grpSpLocks/>
              </p:cNvGrpSpPr>
              <p:nvPr/>
            </p:nvGrpSpPr>
            <p:grpSpPr bwMode="auto">
              <a:xfrm>
                <a:off x="534974" y="6954971"/>
                <a:ext cx="330206" cy="296241"/>
                <a:chOff x="-497" y="1"/>
                <a:chExt cx="20746" cy="19999"/>
              </a:xfrm>
            </p:grpSpPr>
            <p:sp>
              <p:nvSpPr>
                <p:cNvPr id="16562" name="Rectangle 57"/>
                <p:cNvSpPr>
                  <a:spLocks noChangeArrowheads="1"/>
                </p:cNvSpPr>
                <p:nvPr/>
              </p:nvSpPr>
              <p:spPr bwMode="auto">
                <a:xfrm>
                  <a:off x="0" y="7756"/>
                  <a:ext cx="20000" cy="12244"/>
                </a:xfrm>
                <a:prstGeom prst="rect">
                  <a:avLst/>
                </a:prstGeom>
                <a:noFill/>
                <a:ln w="254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lIns="127761" tIns="63881" rIns="127761" bIns="63881"/>
                <a:lstStyle/>
                <a:p>
                  <a:pPr defTabSz="1276350"/>
                  <a:endParaRPr lang="ru-RU" sz="2500">
                    <a:latin typeface="Calibri" pitchFamily="34" charset="0"/>
                  </a:endParaRPr>
                </a:p>
              </p:txBody>
            </p:sp>
            <p:sp>
              <p:nvSpPr>
                <p:cNvPr id="16563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497" y="1"/>
                  <a:ext cx="10828" cy="7593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64" name="Line 59"/>
                <p:cNvSpPr>
                  <a:spLocks noChangeShapeType="1"/>
                </p:cNvSpPr>
                <p:nvPr/>
              </p:nvSpPr>
              <p:spPr bwMode="auto">
                <a:xfrm>
                  <a:off x="9801" y="54"/>
                  <a:ext cx="10448" cy="7540"/>
                </a:xfrm>
                <a:prstGeom prst="line">
                  <a:avLst/>
                </a:prstGeom>
                <a:noFill/>
                <a:ln w="25400">
                  <a:solidFill>
                    <a:srgbClr val="00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565" name="Group 60"/>
                <p:cNvGrpSpPr>
                  <a:grpSpLocks/>
                </p:cNvGrpSpPr>
                <p:nvPr/>
              </p:nvGrpSpPr>
              <p:grpSpPr bwMode="auto">
                <a:xfrm>
                  <a:off x="8652" y="3009"/>
                  <a:ext cx="3119" cy="3408"/>
                  <a:chOff x="-2659" y="0"/>
                  <a:chExt cx="26710" cy="20000"/>
                </a:xfrm>
              </p:grpSpPr>
              <p:sp>
                <p:nvSpPr>
                  <p:cNvPr id="16566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9649" y="0"/>
                    <a:ext cx="137" cy="20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67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-2659" y="11007"/>
                    <a:ext cx="26710" cy="140"/>
                  </a:xfrm>
                  <a:prstGeom prst="line">
                    <a:avLst/>
                  </a:prstGeom>
                  <a:noFill/>
                  <a:ln w="25400">
                    <a:solidFill>
                      <a:srgbClr val="0066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561" name="Rectangle 57"/>
              <p:cNvSpPr>
                <a:spLocks noChangeArrowheads="1"/>
              </p:cNvSpPr>
              <p:nvPr/>
            </p:nvSpPr>
            <p:spPr bwMode="auto">
              <a:xfrm>
                <a:off x="614322" y="7067447"/>
                <a:ext cx="175536" cy="181368"/>
              </a:xfrm>
              <a:prstGeom prst="rect">
                <a:avLst/>
              </a:prstGeom>
              <a:noFill/>
              <a:ln w="2540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350"/>
                <a:endParaRPr lang="ru-RU" sz="2500">
                  <a:latin typeface="Calibri" pitchFamily="34" charset="0"/>
                </a:endParaRPr>
              </a:p>
            </p:txBody>
          </p:sp>
        </p:grpSp>
        <p:cxnSp>
          <p:nvCxnSpPr>
            <p:cNvPr id="16559" name="Прямая соединительная линия 292"/>
            <p:cNvCxnSpPr>
              <a:cxnSpLocks noChangeShapeType="1"/>
              <a:stCxn id="16562" idx="1"/>
              <a:endCxn id="16562" idx="3"/>
            </p:cNvCxnSpPr>
            <p:nvPr/>
          </p:nvCxnSpPr>
          <p:spPr bwMode="auto">
            <a:xfrm rot="10800000" flipH="1">
              <a:off x="6313486" y="8465344"/>
              <a:ext cx="308770" cy="406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miter lim="800000"/>
              <a:headEnd/>
              <a:tailEnd/>
            </a:ln>
          </p:spPr>
        </p:cxnSp>
      </p:grpSp>
      <p:sp>
        <p:nvSpPr>
          <p:cNvPr id="16422" name="Text Box 2072"/>
          <p:cNvSpPr txBox="1">
            <a:spLocks noChangeArrowheads="1"/>
          </p:cNvSpPr>
          <p:nvPr/>
        </p:nvSpPr>
        <p:spPr bwMode="auto">
          <a:xfrm>
            <a:off x="3271838" y="3633788"/>
            <a:ext cx="976312" cy="460375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ru-RU" sz="600" u="sng">
                <a:latin typeface="Calibri" pitchFamily="34" charset="0"/>
              </a:rPr>
              <a:t>о.иткульское</a:t>
            </a:r>
          </a:p>
          <a:p>
            <a:pPr algn="ctr"/>
            <a:r>
              <a:rPr lang="ru-RU" sz="600" i="1">
                <a:latin typeface="Calibri" pitchFamily="34" charset="0"/>
                <a:cs typeface="Times New Roman" pitchFamily="18" charset="0"/>
              </a:rPr>
              <a:t>Длинна берега </a:t>
            </a:r>
          </a:p>
          <a:p>
            <a:pPr algn="ctr"/>
            <a:r>
              <a:rPr lang="ru-RU" sz="600" i="1">
                <a:latin typeface="Calibri" pitchFamily="34" charset="0"/>
                <a:cs typeface="Times New Roman" pitchFamily="18" charset="0"/>
              </a:rPr>
              <a:t>для забора воды – 50 м.</a:t>
            </a:r>
          </a:p>
          <a:p>
            <a:pPr algn="ctr"/>
            <a:r>
              <a:rPr lang="en-US" sz="600" i="1">
                <a:latin typeface="Calibri" pitchFamily="34" charset="0"/>
                <a:cs typeface="Times New Roman" pitchFamily="18" charset="0"/>
              </a:rPr>
              <a:t>V </a:t>
            </a:r>
            <a:r>
              <a:rPr lang="ru-RU" sz="600" i="1">
                <a:latin typeface="Calibri" pitchFamily="34" charset="0"/>
                <a:cs typeface="Times New Roman" pitchFamily="18" charset="0"/>
              </a:rPr>
              <a:t>воды = 30 000 куб.м</a:t>
            </a:r>
          </a:p>
        </p:txBody>
      </p:sp>
      <p:grpSp>
        <p:nvGrpSpPr>
          <p:cNvPr id="98668" name="Group 53"/>
          <p:cNvGrpSpPr>
            <a:grpSpLocks/>
          </p:cNvGrpSpPr>
          <p:nvPr/>
        </p:nvGrpSpPr>
        <p:grpSpPr bwMode="auto">
          <a:xfrm>
            <a:off x="3806593" y="4143380"/>
            <a:ext cx="582839" cy="281214"/>
            <a:chOff x="2290" y="4020"/>
            <a:chExt cx="768" cy="218"/>
          </a:xfrm>
          <a:solidFill>
            <a:schemeClr val="bg1">
              <a:alpha val="51000"/>
            </a:schemeClr>
          </a:solidFill>
        </p:grpSpPr>
        <p:sp>
          <p:nvSpPr>
            <p:cNvPr id="745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>
                <a:defRPr/>
              </a:pP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98669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  <a:grpFill/>
          </p:grpSpPr>
          <p:sp>
            <p:nvSpPr>
              <p:cNvPr id="747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>
                  <a:defRPr/>
                </a:pPr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748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9" name="Line 59"/>
              <p:cNvSpPr>
                <a:spLocks noChangeShapeType="1"/>
              </p:cNvSpPr>
              <p:nvPr/>
            </p:nvSpPr>
            <p:spPr bwMode="auto">
              <a:xfrm>
                <a:off x="10288" y="31"/>
                <a:ext cx="9551" cy="7279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8670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  <a:grpFill/>
            </p:grpSpPr>
            <p:sp>
              <p:nvSpPr>
                <p:cNvPr id="751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52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98671" name="Group 53"/>
          <p:cNvGrpSpPr>
            <a:grpSpLocks/>
          </p:cNvGrpSpPr>
          <p:nvPr/>
        </p:nvGrpSpPr>
        <p:grpSpPr bwMode="auto">
          <a:xfrm>
            <a:off x="3398482" y="5265975"/>
            <a:ext cx="846938" cy="512119"/>
            <a:chOff x="1685" y="4020"/>
            <a:chExt cx="1116" cy="397"/>
          </a:xfrm>
          <a:solidFill>
            <a:schemeClr val="bg1">
              <a:alpha val="51000"/>
            </a:schemeClr>
          </a:solidFill>
        </p:grpSpPr>
        <p:sp>
          <p:nvSpPr>
            <p:cNvPr id="754" name="Rectangle 54"/>
            <p:cNvSpPr>
              <a:spLocks noChangeArrowheads="1"/>
            </p:cNvSpPr>
            <p:nvPr/>
          </p:nvSpPr>
          <p:spPr bwMode="auto">
            <a:xfrm>
              <a:off x="1685" y="4218"/>
              <a:ext cx="1116" cy="199"/>
            </a:xfrm>
            <a:prstGeom prst="rect">
              <a:avLst/>
            </a:prstGeom>
            <a:grpFill/>
            <a:ln w="25400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650">
                <a:defRPr/>
              </a:pPr>
              <a:r>
                <a:rPr lang="ru-RU" sz="800" u="sng" dirty="0" err="1">
                  <a:cs typeface="Times New Roman" pitchFamily="18" charset="0"/>
                </a:rPr>
                <a:t>Уч</a:t>
              </a:r>
              <a:r>
                <a:rPr lang="ru-RU" sz="800" u="sng" dirty="0">
                  <a:cs typeface="Times New Roman" pitchFamily="18" charset="0"/>
                </a:rPr>
                <a:t>. Больница </a:t>
              </a:r>
            </a:p>
            <a:p>
              <a:pPr algn="ctr" defTabSz="1276650">
                <a:defRPr/>
              </a:pPr>
              <a:r>
                <a:rPr lang="ru-RU" sz="800" u="sng" dirty="0">
                  <a:cs typeface="Times New Roman" pitchFamily="18" charset="0"/>
                </a:rPr>
                <a:t>25  </a:t>
              </a:r>
              <a:r>
                <a:rPr lang="ru-RU" sz="800" u="sng" dirty="0" err="1">
                  <a:cs typeface="Times New Roman" pitchFamily="18" charset="0"/>
                </a:rPr>
                <a:t>койкомест</a:t>
              </a:r>
              <a:endParaRPr lang="ru-RU" sz="2500" dirty="0">
                <a:cs typeface="Times New Roman" pitchFamily="18" charset="0"/>
              </a:endParaRPr>
            </a:p>
          </p:txBody>
        </p:sp>
        <p:grpSp>
          <p:nvGrpSpPr>
            <p:cNvPr id="9867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  <a:grpFill/>
          </p:grpSpPr>
          <p:sp>
            <p:nvSpPr>
              <p:cNvPr id="756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650">
                  <a:defRPr/>
                </a:pPr>
                <a:endParaRPr lang="ru-RU" sz="2500" dirty="0">
                  <a:latin typeface="Calibri" pitchFamily="34" charset="0"/>
                </a:endParaRPr>
              </a:p>
            </p:txBody>
          </p:sp>
          <p:sp>
            <p:nvSpPr>
              <p:cNvPr id="757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8" name="Line 59"/>
              <p:cNvSpPr>
                <a:spLocks noChangeShapeType="1"/>
              </p:cNvSpPr>
              <p:nvPr/>
            </p:nvSpPr>
            <p:spPr bwMode="auto">
              <a:xfrm>
                <a:off x="10288" y="31"/>
                <a:ext cx="9551" cy="7279"/>
              </a:xfrm>
              <a:prstGeom prst="line">
                <a:avLst/>
              </a:prstGeom>
              <a:grp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8673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19" cy="3408"/>
                <a:chOff x="-2659" y="0"/>
                <a:chExt cx="26710" cy="20000"/>
              </a:xfrm>
              <a:grpFill/>
            </p:grpSpPr>
            <p:sp>
              <p:nvSpPr>
                <p:cNvPr id="760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61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grp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425" name="Rectangle 54"/>
          <p:cNvSpPr>
            <a:spLocks noChangeArrowheads="1"/>
          </p:cNvSpPr>
          <p:nvPr/>
        </p:nvSpPr>
        <p:spPr bwMode="auto">
          <a:xfrm>
            <a:off x="4062413" y="4143375"/>
            <a:ext cx="846137" cy="255588"/>
          </a:xfrm>
          <a:prstGeom prst="rect">
            <a:avLst/>
          </a:prstGeom>
          <a:solidFill>
            <a:schemeClr val="bg1">
              <a:alpha val="50980"/>
            </a:schemeClr>
          </a:solidFill>
          <a:ln w="25400">
            <a:noFill/>
            <a:miter lim="800000"/>
            <a:headEnd/>
            <a:tailEnd/>
          </a:ln>
        </p:spPr>
        <p:txBody>
          <a:bodyPr lIns="12676" tIns="12676" rIns="12676" bIns="12676"/>
          <a:lstStyle/>
          <a:p>
            <a:pPr algn="ctr" defTabSz="1276350"/>
            <a:r>
              <a:rPr lang="ru-RU" sz="800" u="sng">
                <a:cs typeface="Times New Roman" pitchFamily="18" charset="0"/>
              </a:rPr>
              <a:t>Уч. Больница </a:t>
            </a:r>
          </a:p>
          <a:p>
            <a:pPr algn="ctr" defTabSz="1276350"/>
            <a:r>
              <a:rPr lang="ru-RU" sz="800" u="sng">
                <a:cs typeface="Times New Roman" pitchFamily="18" charset="0"/>
              </a:rPr>
              <a:t>25  койкомест</a:t>
            </a:r>
            <a:endParaRPr lang="ru-RU" sz="2500">
              <a:cs typeface="Times New Roman" pitchFamily="18" charset="0"/>
            </a:endParaRPr>
          </a:p>
        </p:txBody>
      </p:sp>
      <p:sp>
        <p:nvSpPr>
          <p:cNvPr id="16426" name="Text Box 2072"/>
          <p:cNvSpPr txBox="1">
            <a:spLocks noChangeArrowheads="1"/>
          </p:cNvSpPr>
          <p:nvPr/>
        </p:nvSpPr>
        <p:spPr bwMode="auto">
          <a:xfrm>
            <a:off x="1254125" y="4806950"/>
            <a:ext cx="871538" cy="307975"/>
          </a:xfrm>
          <a:prstGeom prst="rect">
            <a:avLst/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ru-RU" sz="700" u="sng">
                <a:latin typeface="Calibri" pitchFamily="34" charset="0"/>
              </a:rPr>
              <a:t>Дом Престарелых</a:t>
            </a:r>
          </a:p>
          <a:p>
            <a:pPr algn="ctr"/>
            <a:r>
              <a:rPr lang="ru-RU" sz="700" i="1">
                <a:latin typeface="Calibri" pitchFamily="34" charset="0"/>
                <a:cs typeface="Times New Roman" pitchFamily="18" charset="0"/>
              </a:rPr>
              <a:t>тел. 48-</a:t>
            </a:r>
          </a:p>
        </p:txBody>
      </p:sp>
      <p:sp>
        <p:nvSpPr>
          <p:cNvPr id="16427" name="AutoShape 192"/>
          <p:cNvSpPr>
            <a:spLocks noChangeArrowheads="1"/>
          </p:cNvSpPr>
          <p:nvPr/>
        </p:nvSpPr>
        <p:spPr bwMode="auto">
          <a:xfrm>
            <a:off x="2249488" y="4551363"/>
            <a:ext cx="1479550" cy="738187"/>
          </a:xfrm>
          <a:prstGeom prst="wedgeRectCallout">
            <a:avLst>
              <a:gd name="adj1" fmla="val -49903"/>
              <a:gd name="adj2" fmla="val -33907"/>
            </a:avLst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defTabSz="1054100"/>
            <a:r>
              <a:rPr lang="ru-RU" sz="600" u="sng">
                <a:latin typeface="Calibri" pitchFamily="34" charset="0"/>
              </a:rPr>
              <a:t>р. Чулым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Протяженность –  76 км.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Характер дна –ил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Скорость течения м\с – 0,5- 1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Ширина – 2 – 12 м. Глубина –    0,5-2 м. 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Период ледостава: ноябрь – март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Критический уровень –2,50   м.</a:t>
            </a:r>
          </a:p>
        </p:txBody>
      </p:sp>
      <p:sp>
        <p:nvSpPr>
          <p:cNvPr id="16428" name="AutoShape 192"/>
          <p:cNvSpPr>
            <a:spLocks noChangeArrowheads="1"/>
          </p:cNvSpPr>
          <p:nvPr/>
        </p:nvSpPr>
        <p:spPr bwMode="auto">
          <a:xfrm>
            <a:off x="2493963" y="5878513"/>
            <a:ext cx="1536700" cy="738187"/>
          </a:xfrm>
          <a:prstGeom prst="wedgeRectCallout">
            <a:avLst>
              <a:gd name="adj1" fmla="val -49903"/>
              <a:gd name="adj2" fmla="val -33907"/>
            </a:avLst>
          </a:prstGeom>
          <a:solidFill>
            <a:schemeClr val="bg1">
              <a:alpha val="59999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 defTabSz="1054100"/>
            <a:r>
              <a:rPr lang="ru-RU" sz="600" u="sng">
                <a:latin typeface="Calibri" pitchFamily="34" charset="0"/>
              </a:rPr>
              <a:t>р. Карасук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Протяженность –  48км.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Характер дна –ил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Скорость течения м\с – 0,5- 1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Ширина – 0,5 – 12 м. Глубина –    0,5-2 м. 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Период ледостава: ноябрь – март</a:t>
            </a:r>
          </a:p>
          <a:p>
            <a:pPr algn="ctr" defTabSz="1054100"/>
            <a:r>
              <a:rPr lang="ru-RU" sz="600" i="1">
                <a:latin typeface="Calibri" pitchFamily="34" charset="0"/>
              </a:rPr>
              <a:t>Критический уровень –2,50   м.</a:t>
            </a:r>
          </a:p>
        </p:txBody>
      </p:sp>
      <p:sp>
        <p:nvSpPr>
          <p:cNvPr id="16429" name="AutoShape 194"/>
          <p:cNvSpPr>
            <a:spLocks noChangeArrowheads="1"/>
          </p:cNvSpPr>
          <p:nvPr/>
        </p:nvSpPr>
        <p:spPr bwMode="auto">
          <a:xfrm>
            <a:off x="438150" y="2714625"/>
            <a:ext cx="958850" cy="509588"/>
          </a:xfrm>
          <a:prstGeom prst="wedgeRectCallout">
            <a:avLst>
              <a:gd name="adj1" fmla="val 150301"/>
              <a:gd name="adj2" fmla="val 203796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6269" tIns="28136" rIns="56269" bIns="28136"/>
          <a:lstStyle/>
          <a:p>
            <a:pPr algn="ctr" defTabSz="561975"/>
            <a:r>
              <a:rPr lang="ru-RU" sz="900">
                <a:solidFill>
                  <a:srgbClr val="000000"/>
                </a:solidFill>
                <a:latin typeface="Verdana" pitchFamily="34" charset="0"/>
              </a:rPr>
              <a:t>ФГУ Комбинат «Техника»</a:t>
            </a:r>
          </a:p>
        </p:txBody>
      </p:sp>
      <p:sp>
        <p:nvSpPr>
          <p:cNvPr id="16430" name="AutoShape 634"/>
          <p:cNvSpPr>
            <a:spLocks noChangeArrowheads="1"/>
          </p:cNvSpPr>
          <p:nvPr/>
        </p:nvSpPr>
        <p:spPr bwMode="auto">
          <a:xfrm>
            <a:off x="2122488" y="2919413"/>
            <a:ext cx="663575" cy="304800"/>
          </a:xfrm>
          <a:prstGeom prst="wedgeRectCallout">
            <a:avLst>
              <a:gd name="adj1" fmla="val 20889"/>
              <a:gd name="adj2" fmla="val 283648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6336" tIns="28168" rIns="56336" bIns="28168"/>
          <a:lstStyle/>
          <a:p>
            <a:pPr algn="ctr"/>
            <a:r>
              <a:rPr lang="ru-RU" sz="600"/>
              <a:t> ЛПДС СОКУР </a:t>
            </a:r>
          </a:p>
          <a:p>
            <a:pPr algn="ctr"/>
            <a:r>
              <a:rPr lang="ru-RU" sz="600"/>
              <a:t>ПС Чулым</a:t>
            </a:r>
          </a:p>
        </p:txBody>
      </p:sp>
      <p:sp>
        <p:nvSpPr>
          <p:cNvPr id="16431" name="AutoShape 634"/>
          <p:cNvSpPr>
            <a:spLocks noChangeArrowheads="1"/>
          </p:cNvSpPr>
          <p:nvPr/>
        </p:nvSpPr>
        <p:spPr bwMode="auto">
          <a:xfrm flipH="1">
            <a:off x="1919288" y="3327400"/>
            <a:ext cx="509587" cy="152400"/>
          </a:xfrm>
          <a:prstGeom prst="wedgeRectCallout">
            <a:avLst>
              <a:gd name="adj1" fmla="val -103662"/>
              <a:gd name="adj2" fmla="val 368005"/>
            </a:avLst>
          </a:prstGeom>
          <a:solidFill>
            <a:srgbClr val="FFCC99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6336" tIns="28168" rIns="56336" bIns="28168"/>
          <a:lstStyle/>
          <a:p>
            <a:pPr algn="ctr"/>
            <a:r>
              <a:rPr lang="ru-RU" sz="600"/>
              <a:t>ЧНПС</a:t>
            </a:r>
          </a:p>
        </p:txBody>
      </p:sp>
      <p:grpSp>
        <p:nvGrpSpPr>
          <p:cNvPr id="16432" name="Group 57"/>
          <p:cNvGrpSpPr>
            <a:grpSpLocks/>
          </p:cNvGrpSpPr>
          <p:nvPr/>
        </p:nvGrpSpPr>
        <p:grpSpPr bwMode="auto">
          <a:xfrm rot="231880">
            <a:off x="4370388" y="3857625"/>
            <a:ext cx="623887" cy="100013"/>
            <a:chOff x="245" y="2341"/>
            <a:chExt cx="276" cy="46"/>
          </a:xfrm>
        </p:grpSpPr>
        <p:sp>
          <p:nvSpPr>
            <p:cNvPr id="16552" name="Rectangle 58"/>
            <p:cNvSpPr>
              <a:spLocks noChangeArrowheads="1"/>
            </p:cNvSpPr>
            <p:nvPr/>
          </p:nvSpPr>
          <p:spPr bwMode="auto">
            <a:xfrm flipV="1">
              <a:off x="245" y="2342"/>
              <a:ext cx="274" cy="45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53" name="Group 59"/>
            <p:cNvGrpSpPr>
              <a:grpSpLocks/>
            </p:cNvGrpSpPr>
            <p:nvPr/>
          </p:nvGrpSpPr>
          <p:grpSpPr bwMode="auto">
            <a:xfrm>
              <a:off x="247" y="2341"/>
              <a:ext cx="274" cy="46"/>
              <a:chOff x="158" y="2341"/>
              <a:chExt cx="274" cy="46"/>
            </a:xfrm>
          </p:grpSpPr>
          <p:sp>
            <p:nvSpPr>
              <p:cNvPr id="16554" name="Line 60"/>
              <p:cNvSpPr>
                <a:spLocks noChangeShapeType="1"/>
              </p:cNvSpPr>
              <p:nvPr/>
            </p:nvSpPr>
            <p:spPr bwMode="auto">
              <a:xfrm flipV="1">
                <a:off x="158" y="2378"/>
                <a:ext cx="27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5" name="Line 61"/>
              <p:cNvSpPr>
                <a:spLocks noChangeShapeType="1"/>
              </p:cNvSpPr>
              <p:nvPr/>
            </p:nvSpPr>
            <p:spPr bwMode="auto">
              <a:xfrm flipV="1">
                <a:off x="158" y="2351"/>
                <a:ext cx="27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6" name="Oval 62"/>
              <p:cNvSpPr>
                <a:spLocks noChangeArrowheads="1"/>
              </p:cNvSpPr>
              <p:nvPr/>
            </p:nvSpPr>
            <p:spPr bwMode="auto">
              <a:xfrm>
                <a:off x="249" y="2341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7" name="Oval 63"/>
              <p:cNvSpPr>
                <a:spLocks noChangeArrowheads="1"/>
              </p:cNvSpPr>
              <p:nvPr/>
            </p:nvSpPr>
            <p:spPr bwMode="auto">
              <a:xfrm>
                <a:off x="384" y="2341"/>
                <a:ext cx="46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433" name="Group 57"/>
          <p:cNvGrpSpPr>
            <a:grpSpLocks/>
          </p:cNvGrpSpPr>
          <p:nvPr/>
        </p:nvGrpSpPr>
        <p:grpSpPr bwMode="auto">
          <a:xfrm rot="728479">
            <a:off x="2379663" y="3806825"/>
            <a:ext cx="623887" cy="100013"/>
            <a:chOff x="245" y="2341"/>
            <a:chExt cx="276" cy="46"/>
          </a:xfrm>
        </p:grpSpPr>
        <p:sp>
          <p:nvSpPr>
            <p:cNvPr id="16546" name="Rectangle 58"/>
            <p:cNvSpPr>
              <a:spLocks noChangeArrowheads="1"/>
            </p:cNvSpPr>
            <p:nvPr/>
          </p:nvSpPr>
          <p:spPr bwMode="auto">
            <a:xfrm flipV="1">
              <a:off x="245" y="2342"/>
              <a:ext cx="274" cy="45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47" name="Group 59"/>
            <p:cNvGrpSpPr>
              <a:grpSpLocks/>
            </p:cNvGrpSpPr>
            <p:nvPr/>
          </p:nvGrpSpPr>
          <p:grpSpPr bwMode="auto">
            <a:xfrm>
              <a:off x="247" y="2341"/>
              <a:ext cx="274" cy="46"/>
              <a:chOff x="158" y="2341"/>
              <a:chExt cx="274" cy="46"/>
            </a:xfrm>
          </p:grpSpPr>
          <p:sp>
            <p:nvSpPr>
              <p:cNvPr id="16548" name="Line 60"/>
              <p:cNvSpPr>
                <a:spLocks noChangeShapeType="1"/>
              </p:cNvSpPr>
              <p:nvPr/>
            </p:nvSpPr>
            <p:spPr bwMode="auto">
              <a:xfrm flipV="1">
                <a:off x="158" y="2378"/>
                <a:ext cx="27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9" name="Line 61"/>
              <p:cNvSpPr>
                <a:spLocks noChangeShapeType="1"/>
              </p:cNvSpPr>
              <p:nvPr/>
            </p:nvSpPr>
            <p:spPr bwMode="auto">
              <a:xfrm flipV="1">
                <a:off x="158" y="2351"/>
                <a:ext cx="27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0" name="Oval 62"/>
              <p:cNvSpPr>
                <a:spLocks noChangeArrowheads="1"/>
              </p:cNvSpPr>
              <p:nvPr/>
            </p:nvSpPr>
            <p:spPr bwMode="auto">
              <a:xfrm>
                <a:off x="249" y="2341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51" name="Oval 63"/>
              <p:cNvSpPr>
                <a:spLocks noChangeArrowheads="1"/>
              </p:cNvSpPr>
              <p:nvPr/>
            </p:nvSpPr>
            <p:spPr bwMode="auto">
              <a:xfrm>
                <a:off x="384" y="2341"/>
                <a:ext cx="46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434" name="Group 57"/>
          <p:cNvGrpSpPr>
            <a:grpSpLocks/>
          </p:cNvGrpSpPr>
          <p:nvPr/>
        </p:nvGrpSpPr>
        <p:grpSpPr bwMode="auto">
          <a:xfrm rot="231880">
            <a:off x="2992438" y="3857625"/>
            <a:ext cx="623887" cy="100013"/>
            <a:chOff x="245" y="2341"/>
            <a:chExt cx="276" cy="46"/>
          </a:xfrm>
        </p:grpSpPr>
        <p:sp>
          <p:nvSpPr>
            <p:cNvPr id="16540" name="Rectangle 58"/>
            <p:cNvSpPr>
              <a:spLocks noChangeArrowheads="1"/>
            </p:cNvSpPr>
            <p:nvPr/>
          </p:nvSpPr>
          <p:spPr bwMode="auto">
            <a:xfrm flipV="1">
              <a:off x="245" y="2342"/>
              <a:ext cx="274" cy="45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41" name="Group 59"/>
            <p:cNvGrpSpPr>
              <a:grpSpLocks/>
            </p:cNvGrpSpPr>
            <p:nvPr/>
          </p:nvGrpSpPr>
          <p:grpSpPr bwMode="auto">
            <a:xfrm>
              <a:off x="247" y="2341"/>
              <a:ext cx="274" cy="46"/>
              <a:chOff x="158" y="2341"/>
              <a:chExt cx="274" cy="46"/>
            </a:xfrm>
          </p:grpSpPr>
          <p:sp>
            <p:nvSpPr>
              <p:cNvPr id="16542" name="Line 60"/>
              <p:cNvSpPr>
                <a:spLocks noChangeShapeType="1"/>
              </p:cNvSpPr>
              <p:nvPr/>
            </p:nvSpPr>
            <p:spPr bwMode="auto">
              <a:xfrm flipV="1">
                <a:off x="158" y="2378"/>
                <a:ext cx="27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3" name="Line 61"/>
              <p:cNvSpPr>
                <a:spLocks noChangeShapeType="1"/>
              </p:cNvSpPr>
              <p:nvPr/>
            </p:nvSpPr>
            <p:spPr bwMode="auto">
              <a:xfrm flipV="1">
                <a:off x="158" y="2351"/>
                <a:ext cx="27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4" name="Oval 62"/>
              <p:cNvSpPr>
                <a:spLocks noChangeArrowheads="1"/>
              </p:cNvSpPr>
              <p:nvPr/>
            </p:nvSpPr>
            <p:spPr bwMode="auto">
              <a:xfrm>
                <a:off x="249" y="2341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45" name="Oval 63"/>
              <p:cNvSpPr>
                <a:spLocks noChangeArrowheads="1"/>
              </p:cNvSpPr>
              <p:nvPr/>
            </p:nvSpPr>
            <p:spPr bwMode="auto">
              <a:xfrm>
                <a:off x="384" y="2341"/>
                <a:ext cx="46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435" name="Group 57"/>
          <p:cNvGrpSpPr>
            <a:grpSpLocks/>
          </p:cNvGrpSpPr>
          <p:nvPr/>
        </p:nvGrpSpPr>
        <p:grpSpPr bwMode="auto">
          <a:xfrm rot="231880">
            <a:off x="1768475" y="3705225"/>
            <a:ext cx="622300" cy="98425"/>
            <a:chOff x="245" y="2341"/>
            <a:chExt cx="276" cy="46"/>
          </a:xfrm>
        </p:grpSpPr>
        <p:sp>
          <p:nvSpPr>
            <p:cNvPr id="16534" name="Rectangle 58"/>
            <p:cNvSpPr>
              <a:spLocks noChangeArrowheads="1"/>
            </p:cNvSpPr>
            <p:nvPr/>
          </p:nvSpPr>
          <p:spPr bwMode="auto">
            <a:xfrm flipV="1">
              <a:off x="245" y="2342"/>
              <a:ext cx="274" cy="45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35" name="Group 59"/>
            <p:cNvGrpSpPr>
              <a:grpSpLocks/>
            </p:cNvGrpSpPr>
            <p:nvPr/>
          </p:nvGrpSpPr>
          <p:grpSpPr bwMode="auto">
            <a:xfrm>
              <a:off x="247" y="2341"/>
              <a:ext cx="274" cy="46"/>
              <a:chOff x="158" y="2341"/>
              <a:chExt cx="274" cy="46"/>
            </a:xfrm>
          </p:grpSpPr>
          <p:sp>
            <p:nvSpPr>
              <p:cNvPr id="16536" name="Line 60"/>
              <p:cNvSpPr>
                <a:spLocks noChangeShapeType="1"/>
              </p:cNvSpPr>
              <p:nvPr/>
            </p:nvSpPr>
            <p:spPr bwMode="auto">
              <a:xfrm flipV="1">
                <a:off x="158" y="2378"/>
                <a:ext cx="27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7" name="Line 61"/>
              <p:cNvSpPr>
                <a:spLocks noChangeShapeType="1"/>
              </p:cNvSpPr>
              <p:nvPr/>
            </p:nvSpPr>
            <p:spPr bwMode="auto">
              <a:xfrm flipV="1">
                <a:off x="158" y="2351"/>
                <a:ext cx="27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8" name="Oval 62"/>
              <p:cNvSpPr>
                <a:spLocks noChangeArrowheads="1"/>
              </p:cNvSpPr>
              <p:nvPr/>
            </p:nvSpPr>
            <p:spPr bwMode="auto">
              <a:xfrm>
                <a:off x="249" y="2341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9" name="Oval 63"/>
              <p:cNvSpPr>
                <a:spLocks noChangeArrowheads="1"/>
              </p:cNvSpPr>
              <p:nvPr/>
            </p:nvSpPr>
            <p:spPr bwMode="auto">
              <a:xfrm>
                <a:off x="384" y="2341"/>
                <a:ext cx="46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436" name="Group 57"/>
          <p:cNvGrpSpPr>
            <a:grpSpLocks/>
          </p:cNvGrpSpPr>
          <p:nvPr/>
        </p:nvGrpSpPr>
        <p:grpSpPr bwMode="auto">
          <a:xfrm rot="580442">
            <a:off x="1206500" y="3652838"/>
            <a:ext cx="623888" cy="100012"/>
            <a:chOff x="245" y="2341"/>
            <a:chExt cx="276" cy="46"/>
          </a:xfrm>
        </p:grpSpPr>
        <p:sp>
          <p:nvSpPr>
            <p:cNvPr id="16528" name="Rectangle 58"/>
            <p:cNvSpPr>
              <a:spLocks noChangeArrowheads="1"/>
            </p:cNvSpPr>
            <p:nvPr/>
          </p:nvSpPr>
          <p:spPr bwMode="auto">
            <a:xfrm flipV="1">
              <a:off x="245" y="2342"/>
              <a:ext cx="274" cy="45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529" name="Group 59"/>
            <p:cNvGrpSpPr>
              <a:grpSpLocks/>
            </p:cNvGrpSpPr>
            <p:nvPr/>
          </p:nvGrpSpPr>
          <p:grpSpPr bwMode="auto">
            <a:xfrm>
              <a:off x="247" y="2341"/>
              <a:ext cx="274" cy="46"/>
              <a:chOff x="158" y="2341"/>
              <a:chExt cx="274" cy="46"/>
            </a:xfrm>
          </p:grpSpPr>
          <p:sp>
            <p:nvSpPr>
              <p:cNvPr id="16530" name="Line 60"/>
              <p:cNvSpPr>
                <a:spLocks noChangeShapeType="1"/>
              </p:cNvSpPr>
              <p:nvPr/>
            </p:nvSpPr>
            <p:spPr bwMode="auto">
              <a:xfrm flipV="1">
                <a:off x="158" y="2378"/>
                <a:ext cx="27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1" name="Line 61"/>
              <p:cNvSpPr>
                <a:spLocks noChangeShapeType="1"/>
              </p:cNvSpPr>
              <p:nvPr/>
            </p:nvSpPr>
            <p:spPr bwMode="auto">
              <a:xfrm flipV="1">
                <a:off x="158" y="2351"/>
                <a:ext cx="274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2" name="Oval 62"/>
              <p:cNvSpPr>
                <a:spLocks noChangeArrowheads="1"/>
              </p:cNvSpPr>
              <p:nvPr/>
            </p:nvSpPr>
            <p:spPr bwMode="auto">
              <a:xfrm>
                <a:off x="249" y="2341"/>
                <a:ext cx="45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33" name="Oval 63"/>
              <p:cNvSpPr>
                <a:spLocks noChangeArrowheads="1"/>
              </p:cNvSpPr>
              <p:nvPr/>
            </p:nvSpPr>
            <p:spPr bwMode="auto">
              <a:xfrm>
                <a:off x="384" y="2341"/>
                <a:ext cx="46" cy="46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437" name="Group 144"/>
          <p:cNvGrpSpPr>
            <a:grpSpLocks/>
          </p:cNvGrpSpPr>
          <p:nvPr/>
        </p:nvGrpSpPr>
        <p:grpSpPr bwMode="auto">
          <a:xfrm rot="16099327" flipV="1">
            <a:off x="4883944" y="3479006"/>
            <a:ext cx="155575" cy="265113"/>
            <a:chOff x="1225" y="4547"/>
            <a:chExt cx="227" cy="364"/>
          </a:xfrm>
        </p:grpSpPr>
        <p:sp>
          <p:nvSpPr>
            <p:cNvPr id="16524" name="AutoShape 145"/>
            <p:cNvSpPr>
              <a:spLocks noChangeArrowheads="1"/>
            </p:cNvSpPr>
            <p:nvPr/>
          </p:nvSpPr>
          <p:spPr bwMode="auto">
            <a:xfrm>
              <a:off x="1225" y="4729"/>
              <a:ext cx="136" cy="18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25" name="AutoShape 146"/>
            <p:cNvSpPr>
              <a:spLocks noChangeArrowheads="1"/>
            </p:cNvSpPr>
            <p:nvPr/>
          </p:nvSpPr>
          <p:spPr bwMode="auto">
            <a:xfrm rot="10618115">
              <a:off x="1225" y="4547"/>
              <a:ext cx="136" cy="182"/>
            </a:xfrm>
            <a:prstGeom prst="triangle">
              <a:avLst>
                <a:gd name="adj" fmla="val 5661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26" name="Line 147"/>
            <p:cNvSpPr>
              <a:spLocks noChangeShapeType="1"/>
            </p:cNvSpPr>
            <p:nvPr/>
          </p:nvSpPr>
          <p:spPr bwMode="auto">
            <a:xfrm>
              <a:off x="1270" y="4729"/>
              <a:ext cx="18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527" name="Line 148"/>
            <p:cNvSpPr>
              <a:spLocks noChangeShapeType="1"/>
            </p:cNvSpPr>
            <p:nvPr/>
          </p:nvSpPr>
          <p:spPr bwMode="auto">
            <a:xfrm>
              <a:off x="1452" y="4638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6438" name="Group 149"/>
          <p:cNvGrpSpPr>
            <a:grpSpLocks/>
          </p:cNvGrpSpPr>
          <p:nvPr/>
        </p:nvGrpSpPr>
        <p:grpSpPr bwMode="auto">
          <a:xfrm>
            <a:off x="4572000" y="3581400"/>
            <a:ext cx="266700" cy="93663"/>
            <a:chOff x="137" y="2833"/>
            <a:chExt cx="235" cy="82"/>
          </a:xfrm>
        </p:grpSpPr>
        <p:grpSp>
          <p:nvGrpSpPr>
            <p:cNvPr id="16519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522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23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20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1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39" name="Group 149"/>
          <p:cNvGrpSpPr>
            <a:grpSpLocks/>
          </p:cNvGrpSpPr>
          <p:nvPr/>
        </p:nvGrpSpPr>
        <p:grpSpPr bwMode="auto">
          <a:xfrm>
            <a:off x="4316413" y="3581400"/>
            <a:ext cx="266700" cy="93663"/>
            <a:chOff x="137" y="2833"/>
            <a:chExt cx="235" cy="82"/>
          </a:xfrm>
        </p:grpSpPr>
        <p:grpSp>
          <p:nvGrpSpPr>
            <p:cNvPr id="16514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517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8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15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6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0" name="Group 149"/>
          <p:cNvGrpSpPr>
            <a:grpSpLocks/>
          </p:cNvGrpSpPr>
          <p:nvPr/>
        </p:nvGrpSpPr>
        <p:grpSpPr bwMode="auto">
          <a:xfrm rot="564043">
            <a:off x="4067175" y="3552825"/>
            <a:ext cx="266700" cy="92075"/>
            <a:chOff x="137" y="2833"/>
            <a:chExt cx="235" cy="82"/>
          </a:xfrm>
        </p:grpSpPr>
        <p:grpSp>
          <p:nvGrpSpPr>
            <p:cNvPr id="16509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512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13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10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1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1" name="Group 149"/>
          <p:cNvGrpSpPr>
            <a:grpSpLocks/>
          </p:cNvGrpSpPr>
          <p:nvPr/>
        </p:nvGrpSpPr>
        <p:grpSpPr bwMode="auto">
          <a:xfrm>
            <a:off x="3806825" y="3530600"/>
            <a:ext cx="266700" cy="93663"/>
            <a:chOff x="137" y="2833"/>
            <a:chExt cx="235" cy="82"/>
          </a:xfrm>
        </p:grpSpPr>
        <p:grpSp>
          <p:nvGrpSpPr>
            <p:cNvPr id="16504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507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8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05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6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2" name="Group 149"/>
          <p:cNvGrpSpPr>
            <a:grpSpLocks/>
          </p:cNvGrpSpPr>
          <p:nvPr/>
        </p:nvGrpSpPr>
        <p:grpSpPr bwMode="auto">
          <a:xfrm>
            <a:off x="3551238" y="3530600"/>
            <a:ext cx="266700" cy="93663"/>
            <a:chOff x="137" y="2833"/>
            <a:chExt cx="235" cy="82"/>
          </a:xfrm>
        </p:grpSpPr>
        <p:grpSp>
          <p:nvGrpSpPr>
            <p:cNvPr id="16499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502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03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00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1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3" name="Group 149"/>
          <p:cNvGrpSpPr>
            <a:grpSpLocks/>
          </p:cNvGrpSpPr>
          <p:nvPr/>
        </p:nvGrpSpPr>
        <p:grpSpPr bwMode="auto">
          <a:xfrm rot="331581">
            <a:off x="3300413" y="3492500"/>
            <a:ext cx="265112" cy="93663"/>
            <a:chOff x="137" y="2833"/>
            <a:chExt cx="235" cy="82"/>
          </a:xfrm>
        </p:grpSpPr>
        <p:grpSp>
          <p:nvGrpSpPr>
            <p:cNvPr id="16494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97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8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95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6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4" name="Group 149"/>
          <p:cNvGrpSpPr>
            <a:grpSpLocks/>
          </p:cNvGrpSpPr>
          <p:nvPr/>
        </p:nvGrpSpPr>
        <p:grpSpPr bwMode="auto">
          <a:xfrm>
            <a:off x="3092450" y="3479800"/>
            <a:ext cx="266700" cy="93663"/>
            <a:chOff x="137" y="2833"/>
            <a:chExt cx="235" cy="82"/>
          </a:xfrm>
        </p:grpSpPr>
        <p:grpSp>
          <p:nvGrpSpPr>
            <p:cNvPr id="16489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92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93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90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5" name="Group 149"/>
          <p:cNvGrpSpPr>
            <a:grpSpLocks/>
          </p:cNvGrpSpPr>
          <p:nvPr/>
        </p:nvGrpSpPr>
        <p:grpSpPr bwMode="auto">
          <a:xfrm>
            <a:off x="2836863" y="3479800"/>
            <a:ext cx="266700" cy="93663"/>
            <a:chOff x="137" y="2833"/>
            <a:chExt cx="235" cy="82"/>
          </a:xfrm>
        </p:grpSpPr>
        <p:grpSp>
          <p:nvGrpSpPr>
            <p:cNvPr id="16484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87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8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85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6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6" name="Group 149"/>
          <p:cNvGrpSpPr>
            <a:grpSpLocks/>
          </p:cNvGrpSpPr>
          <p:nvPr/>
        </p:nvGrpSpPr>
        <p:grpSpPr bwMode="auto">
          <a:xfrm>
            <a:off x="2581275" y="3479800"/>
            <a:ext cx="266700" cy="93663"/>
            <a:chOff x="137" y="2833"/>
            <a:chExt cx="235" cy="82"/>
          </a:xfrm>
        </p:grpSpPr>
        <p:grpSp>
          <p:nvGrpSpPr>
            <p:cNvPr id="16479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82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3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80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7" name="Group 81"/>
          <p:cNvGrpSpPr>
            <a:grpSpLocks/>
          </p:cNvGrpSpPr>
          <p:nvPr/>
        </p:nvGrpSpPr>
        <p:grpSpPr bwMode="auto">
          <a:xfrm rot="15041650" flipV="1">
            <a:off x="2399506" y="3413920"/>
            <a:ext cx="155575" cy="265112"/>
            <a:chOff x="1225" y="4547"/>
            <a:chExt cx="227" cy="364"/>
          </a:xfrm>
        </p:grpSpPr>
        <p:sp>
          <p:nvSpPr>
            <p:cNvPr id="16475" name="AutoShape 82"/>
            <p:cNvSpPr>
              <a:spLocks noChangeArrowheads="1"/>
            </p:cNvSpPr>
            <p:nvPr/>
          </p:nvSpPr>
          <p:spPr bwMode="auto">
            <a:xfrm>
              <a:off x="1225" y="4729"/>
              <a:ext cx="136" cy="18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6" name="AutoShape 83"/>
            <p:cNvSpPr>
              <a:spLocks noChangeArrowheads="1"/>
            </p:cNvSpPr>
            <p:nvPr/>
          </p:nvSpPr>
          <p:spPr bwMode="auto">
            <a:xfrm rot="10618115">
              <a:off x="1225" y="4547"/>
              <a:ext cx="136" cy="182"/>
            </a:xfrm>
            <a:prstGeom prst="triangle">
              <a:avLst>
                <a:gd name="adj" fmla="val 5661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77" name="Line 84"/>
            <p:cNvSpPr>
              <a:spLocks noChangeShapeType="1"/>
            </p:cNvSpPr>
            <p:nvPr/>
          </p:nvSpPr>
          <p:spPr bwMode="auto">
            <a:xfrm>
              <a:off x="1270" y="4729"/>
              <a:ext cx="18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478" name="Line 85"/>
            <p:cNvSpPr>
              <a:spLocks noChangeShapeType="1"/>
            </p:cNvSpPr>
            <p:nvPr/>
          </p:nvSpPr>
          <p:spPr bwMode="auto">
            <a:xfrm>
              <a:off x="1452" y="4638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6448" name="Group 149"/>
          <p:cNvGrpSpPr>
            <a:grpSpLocks/>
          </p:cNvGrpSpPr>
          <p:nvPr/>
        </p:nvGrpSpPr>
        <p:grpSpPr bwMode="auto">
          <a:xfrm>
            <a:off x="2122488" y="3581400"/>
            <a:ext cx="266700" cy="93663"/>
            <a:chOff x="137" y="2833"/>
            <a:chExt cx="235" cy="82"/>
          </a:xfrm>
        </p:grpSpPr>
        <p:grpSp>
          <p:nvGrpSpPr>
            <p:cNvPr id="16470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73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74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71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2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49" name="Group 149"/>
          <p:cNvGrpSpPr>
            <a:grpSpLocks/>
          </p:cNvGrpSpPr>
          <p:nvPr/>
        </p:nvGrpSpPr>
        <p:grpSpPr bwMode="auto">
          <a:xfrm rot="345390">
            <a:off x="1871663" y="3544888"/>
            <a:ext cx="266700" cy="92075"/>
            <a:chOff x="137" y="2833"/>
            <a:chExt cx="235" cy="82"/>
          </a:xfrm>
        </p:grpSpPr>
        <p:grpSp>
          <p:nvGrpSpPr>
            <p:cNvPr id="16465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68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9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66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7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50" name="Group 149"/>
          <p:cNvGrpSpPr>
            <a:grpSpLocks/>
          </p:cNvGrpSpPr>
          <p:nvPr/>
        </p:nvGrpSpPr>
        <p:grpSpPr bwMode="auto">
          <a:xfrm>
            <a:off x="1663700" y="3530600"/>
            <a:ext cx="266700" cy="93663"/>
            <a:chOff x="137" y="2833"/>
            <a:chExt cx="235" cy="82"/>
          </a:xfrm>
        </p:grpSpPr>
        <p:grpSp>
          <p:nvGrpSpPr>
            <p:cNvPr id="16460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63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64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61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2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451" name="Group 149"/>
          <p:cNvGrpSpPr>
            <a:grpSpLocks/>
          </p:cNvGrpSpPr>
          <p:nvPr/>
        </p:nvGrpSpPr>
        <p:grpSpPr bwMode="auto">
          <a:xfrm>
            <a:off x="1408113" y="3530600"/>
            <a:ext cx="266700" cy="93663"/>
            <a:chOff x="137" y="2833"/>
            <a:chExt cx="235" cy="82"/>
          </a:xfrm>
        </p:grpSpPr>
        <p:grpSp>
          <p:nvGrpSpPr>
            <p:cNvPr id="16455" name="Group 150"/>
            <p:cNvGrpSpPr>
              <a:grpSpLocks/>
            </p:cNvGrpSpPr>
            <p:nvPr/>
          </p:nvGrpSpPr>
          <p:grpSpPr bwMode="auto">
            <a:xfrm>
              <a:off x="215" y="2833"/>
              <a:ext cx="79" cy="82"/>
              <a:chOff x="215" y="2833"/>
              <a:chExt cx="79" cy="82"/>
            </a:xfrm>
          </p:grpSpPr>
          <p:sp>
            <p:nvSpPr>
              <p:cNvPr id="16458" name="Oval 151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59" name="Oval 152"/>
              <p:cNvSpPr>
                <a:spLocks noChangeArrowheads="1"/>
              </p:cNvSpPr>
              <p:nvPr/>
            </p:nvSpPr>
            <p:spPr bwMode="auto">
              <a:xfrm>
                <a:off x="215" y="2833"/>
                <a:ext cx="79" cy="82"/>
              </a:xfrm>
              <a:prstGeom prst="ellipse">
                <a:avLst/>
              </a:pr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56" name="Line 153"/>
            <p:cNvSpPr>
              <a:spLocks noChangeShapeType="1"/>
            </p:cNvSpPr>
            <p:nvPr/>
          </p:nvSpPr>
          <p:spPr bwMode="auto">
            <a:xfrm>
              <a:off x="137" y="2853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Line 154"/>
            <p:cNvSpPr>
              <a:spLocks noChangeShapeType="1"/>
            </p:cNvSpPr>
            <p:nvPr/>
          </p:nvSpPr>
          <p:spPr bwMode="auto">
            <a:xfrm>
              <a:off x="137" y="2894"/>
              <a:ext cx="23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452" name="Text Box 169"/>
          <p:cNvSpPr txBox="1">
            <a:spLocks noChangeArrowheads="1"/>
          </p:cNvSpPr>
          <p:nvPr/>
        </p:nvSpPr>
        <p:spPr bwMode="auto">
          <a:xfrm>
            <a:off x="4724400" y="3378200"/>
            <a:ext cx="412750" cy="92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"/>
              <a:t>546 км</a:t>
            </a:r>
          </a:p>
        </p:txBody>
      </p:sp>
      <p:sp>
        <p:nvSpPr>
          <p:cNvPr id="16453" name="Text Box 123"/>
          <p:cNvSpPr txBox="1">
            <a:spLocks noChangeArrowheads="1"/>
          </p:cNvSpPr>
          <p:nvPr/>
        </p:nvSpPr>
        <p:spPr bwMode="auto">
          <a:xfrm>
            <a:off x="2530475" y="3378200"/>
            <a:ext cx="309563" cy="92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"/>
              <a:t>517 км</a:t>
            </a:r>
          </a:p>
        </p:txBody>
      </p:sp>
      <p:sp>
        <p:nvSpPr>
          <p:cNvPr id="16454" name="Полилиния 558"/>
          <p:cNvSpPr>
            <a:spLocks/>
          </p:cNvSpPr>
          <p:nvPr/>
        </p:nvSpPr>
        <p:spPr bwMode="auto">
          <a:xfrm>
            <a:off x="2286000" y="5334000"/>
            <a:ext cx="212725" cy="192088"/>
          </a:xfrm>
          <a:custGeom>
            <a:avLst/>
            <a:gdLst>
              <a:gd name="T0" fmla="*/ 0 w 297765"/>
              <a:gd name="T1" fmla="*/ 36701 h 267286"/>
              <a:gd name="T2" fmla="*/ 5341 w 297765"/>
              <a:gd name="T3" fmla="*/ 19316 h 267286"/>
              <a:gd name="T4" fmla="*/ 24033 w 297765"/>
              <a:gd name="T5" fmla="*/ 1932 h 267286"/>
              <a:gd name="T6" fmla="*/ 53408 w 297765"/>
              <a:gd name="T7" fmla="*/ 7726 h 267286"/>
              <a:gd name="T8" fmla="*/ 42726 w 297765"/>
              <a:gd name="T9" fmla="*/ 16419 h 267286"/>
              <a:gd name="T10" fmla="*/ 50738 w 297765"/>
              <a:gd name="T11" fmla="*/ 28009 h 267286"/>
              <a:gd name="T12" fmla="*/ 50738 w 297765"/>
              <a:gd name="T13" fmla="*/ 39600 h 267286"/>
              <a:gd name="T14" fmla="*/ 32045 w 297765"/>
              <a:gd name="T15" fmla="*/ 39600 h 267286"/>
              <a:gd name="T16" fmla="*/ 10682 w 297765"/>
              <a:gd name="T17" fmla="*/ 54086 h 267286"/>
              <a:gd name="T18" fmla="*/ 5341 w 297765"/>
              <a:gd name="T19" fmla="*/ 45393 h 267286"/>
              <a:gd name="T20" fmla="*/ 0 w 297765"/>
              <a:gd name="T21" fmla="*/ 36701 h 2672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97765"/>
              <a:gd name="T34" fmla="*/ 0 h 267286"/>
              <a:gd name="T35" fmla="*/ 297765 w 297765"/>
              <a:gd name="T36" fmla="*/ 267286 h 2672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97765" h="267286">
                <a:moveTo>
                  <a:pt x="0" y="178190"/>
                </a:moveTo>
                <a:cubicBezTo>
                  <a:pt x="0" y="157089"/>
                  <a:pt x="7033" y="121919"/>
                  <a:pt x="28135" y="93784"/>
                </a:cubicBezTo>
                <a:cubicBezTo>
                  <a:pt x="49237" y="65649"/>
                  <a:pt x="84406" y="18756"/>
                  <a:pt x="126609" y="9378"/>
                </a:cubicBezTo>
                <a:cubicBezTo>
                  <a:pt x="168812" y="0"/>
                  <a:pt x="264941" y="25790"/>
                  <a:pt x="281353" y="37513"/>
                </a:cubicBezTo>
                <a:cubicBezTo>
                  <a:pt x="297765" y="49236"/>
                  <a:pt x="227428" y="63305"/>
                  <a:pt x="225083" y="79717"/>
                </a:cubicBezTo>
                <a:cubicBezTo>
                  <a:pt x="222739" y="96129"/>
                  <a:pt x="260252" y="117230"/>
                  <a:pt x="267286" y="135987"/>
                </a:cubicBezTo>
                <a:cubicBezTo>
                  <a:pt x="274320" y="154744"/>
                  <a:pt x="283698" y="182880"/>
                  <a:pt x="267286" y="192258"/>
                </a:cubicBezTo>
                <a:cubicBezTo>
                  <a:pt x="250874" y="201636"/>
                  <a:pt x="203981" y="180535"/>
                  <a:pt x="168812" y="192258"/>
                </a:cubicBezTo>
                <a:cubicBezTo>
                  <a:pt x="133643" y="203981"/>
                  <a:pt x="79716" y="257908"/>
                  <a:pt x="56270" y="262597"/>
                </a:cubicBezTo>
                <a:cubicBezTo>
                  <a:pt x="32824" y="267286"/>
                  <a:pt x="39858" y="232116"/>
                  <a:pt x="28135" y="220393"/>
                </a:cubicBezTo>
                <a:cubicBezTo>
                  <a:pt x="16412" y="208670"/>
                  <a:pt x="0" y="199291"/>
                  <a:pt x="0" y="178190"/>
                </a:cubicBezTo>
                <a:close/>
              </a:path>
            </a:pathLst>
          </a:custGeom>
          <a:solidFill>
            <a:srgbClr val="FF0000"/>
          </a:solidFill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407" tIns="45705" rIns="91407" bIns="45705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3074" name="Документ" r:id="rId3" imgW="6730443" imgH="6972322" progId="Word.Document.8">
              <p:embed/>
            </p:oleObj>
          </a:graphicData>
        </a:graphic>
      </p:graphicFrame>
      <p:sp>
        <p:nvSpPr>
          <p:cNvPr id="3075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6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7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8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9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0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1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2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3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4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228600" y="0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ПАСПОРТ ТЕРРИТОРИИ СЕЛЬСКОГО ПОСЕЛЕНИЯ</a:t>
            </a:r>
          </a:p>
          <a:p>
            <a:r>
              <a:rPr lang="ru-RU" sz="1400"/>
              <a:t>Карта населенного пункта</a:t>
            </a:r>
          </a:p>
          <a:p>
            <a:r>
              <a:rPr lang="ru-RU" sz="1400"/>
              <a:t>на территории села Зимовка Воздвиженского муниципального района</a:t>
            </a:r>
          </a:p>
        </p:txBody>
      </p:sp>
      <p:sp>
        <p:nvSpPr>
          <p:cNvPr id="3086" name="Rectangle 16"/>
          <p:cNvSpPr>
            <a:spLocks noChangeArrowheads="1"/>
          </p:cNvSpPr>
          <p:nvPr/>
        </p:nvSpPr>
        <p:spPr bwMode="auto">
          <a:xfrm>
            <a:off x="6248400" y="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Приложение</a:t>
            </a:r>
          </a:p>
          <a:p>
            <a:r>
              <a:rPr lang="ru-RU" sz="1400"/>
              <a:t>К письму ГУ МЧС России по Новосибирской области</a:t>
            </a:r>
          </a:p>
          <a:p>
            <a:r>
              <a:rPr lang="ru-RU" sz="1400"/>
              <a:t> от </a:t>
            </a:r>
            <a:r>
              <a:rPr lang="ru-RU" sz="1400" u="sng"/>
              <a:t>07.10.2010</a:t>
            </a:r>
            <a:r>
              <a:rPr lang="ru-RU" sz="1400"/>
              <a:t> № </a:t>
            </a:r>
            <a:r>
              <a:rPr lang="ru-RU" sz="1400" u="sng"/>
              <a:t>6008-4-3-10</a:t>
            </a:r>
          </a:p>
        </p:txBody>
      </p:sp>
      <p:sp>
        <p:nvSpPr>
          <p:cNvPr id="3087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3088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3204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205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089" name="Полилиния 34"/>
          <p:cNvSpPr>
            <a:spLocks noChangeArrowheads="1"/>
          </p:cNvSpPr>
          <p:nvPr/>
        </p:nvSpPr>
        <p:spPr bwMode="auto">
          <a:xfrm>
            <a:off x="4800600" y="4495800"/>
            <a:ext cx="3429000" cy="1831975"/>
          </a:xfrm>
          <a:custGeom>
            <a:avLst/>
            <a:gdLst>
              <a:gd name="T0" fmla="*/ 32890485 w 1753534"/>
              <a:gd name="T1" fmla="*/ 27238497 h 709127"/>
              <a:gd name="T2" fmla="*/ 29820547 w 1753534"/>
              <a:gd name="T3" fmla="*/ 10895774 h 709127"/>
              <a:gd name="T4" fmla="*/ 23680593 w 1753534"/>
              <a:gd name="T5" fmla="*/ 0 h 709127"/>
              <a:gd name="T6" fmla="*/ 9354226 w 1753534"/>
              <a:gd name="T7" fmla="*/ 5448078 h 709127"/>
              <a:gd name="T8" fmla="*/ 7307541 w 1753534"/>
              <a:gd name="T9" fmla="*/ 16342919 h 709127"/>
              <a:gd name="T10" fmla="*/ 3214267 w 1753534"/>
              <a:gd name="T11" fmla="*/ 65372628 h 709127"/>
              <a:gd name="T12" fmla="*/ 6284259 w 1753534"/>
              <a:gd name="T13" fmla="*/ 141639526 h 709127"/>
              <a:gd name="T14" fmla="*/ 9354226 w 1753534"/>
              <a:gd name="T15" fmla="*/ 147087116 h 709127"/>
              <a:gd name="T16" fmla="*/ 11400775 w 1753534"/>
              <a:gd name="T17" fmla="*/ 326860432 h 709127"/>
              <a:gd name="T18" fmla="*/ 16517392 w 1753534"/>
              <a:gd name="T19" fmla="*/ 359546384 h 709127"/>
              <a:gd name="T20" fmla="*/ 25727198 w 1753534"/>
              <a:gd name="T21" fmla="*/ 381337074 h 709127"/>
              <a:gd name="T22" fmla="*/ 28797143 w 1753534"/>
              <a:gd name="T23" fmla="*/ 386784664 h 709127"/>
              <a:gd name="T24" fmla="*/ 34937011 w 1753534"/>
              <a:gd name="T25" fmla="*/ 403127764 h 709127"/>
              <a:gd name="T26" fmla="*/ 47216794 w 1753534"/>
              <a:gd name="T27" fmla="*/ 397680174 h 709127"/>
              <a:gd name="T28" fmla="*/ 53356779 w 1753534"/>
              <a:gd name="T29" fmla="*/ 392231923 h 709127"/>
              <a:gd name="T30" fmla="*/ 88149461 w 1753534"/>
              <a:gd name="T31" fmla="*/ 397680174 h 709127"/>
              <a:gd name="T32" fmla="*/ 91219281 w 1753534"/>
              <a:gd name="T33" fmla="*/ 403127764 h 709127"/>
              <a:gd name="T34" fmla="*/ 99405886 w 1753534"/>
              <a:gd name="T35" fmla="*/ 414022944 h 709127"/>
              <a:gd name="T36" fmla="*/ 113732321 w 1753534"/>
              <a:gd name="T37" fmla="*/ 408574693 h 709127"/>
              <a:gd name="T38" fmla="*/ 116802329 w 1753534"/>
              <a:gd name="T39" fmla="*/ 397680174 h 709127"/>
              <a:gd name="T40" fmla="*/ 122942158 w 1753534"/>
              <a:gd name="T41" fmla="*/ 386784664 h 709127"/>
              <a:gd name="T42" fmla="*/ 131128700 w 1753534"/>
              <a:gd name="T43" fmla="*/ 370441895 h 709127"/>
              <a:gd name="T44" fmla="*/ 139315149 w 1753534"/>
              <a:gd name="T45" fmla="*/ 337755612 h 709127"/>
              <a:gd name="T46" fmla="*/ 143408452 w 1753534"/>
              <a:gd name="T47" fmla="*/ 332308518 h 709127"/>
              <a:gd name="T48" fmla="*/ 146478397 w 1753534"/>
              <a:gd name="T49" fmla="*/ 321412842 h 709127"/>
              <a:gd name="T50" fmla="*/ 150571575 w 1753534"/>
              <a:gd name="T51" fmla="*/ 315965583 h 709127"/>
              <a:gd name="T52" fmla="*/ 180247925 w 1753534"/>
              <a:gd name="T53" fmla="*/ 305069577 h 709127"/>
              <a:gd name="T54" fmla="*/ 183317621 w 1753534"/>
              <a:gd name="T55" fmla="*/ 299621987 h 709127"/>
              <a:gd name="T56" fmla="*/ 190480869 w 1753534"/>
              <a:gd name="T57" fmla="*/ 288726973 h 709127"/>
              <a:gd name="T58" fmla="*/ 190480869 w 1753534"/>
              <a:gd name="T59" fmla="*/ 245145923 h 709127"/>
              <a:gd name="T60" fmla="*/ 188434280 w 1753534"/>
              <a:gd name="T61" fmla="*/ 212458896 h 709127"/>
              <a:gd name="T62" fmla="*/ 183317621 w 1753534"/>
              <a:gd name="T63" fmla="*/ 190668868 h 709127"/>
              <a:gd name="T64" fmla="*/ 179224318 w 1753534"/>
              <a:gd name="T65" fmla="*/ 185221278 h 709127"/>
              <a:gd name="T66" fmla="*/ 175131015 w 1753534"/>
              <a:gd name="T67" fmla="*/ 174325768 h 709127"/>
              <a:gd name="T68" fmla="*/ 162851233 w 1753534"/>
              <a:gd name="T69" fmla="*/ 168877475 h 709127"/>
              <a:gd name="T70" fmla="*/ 159781537 w 1753534"/>
              <a:gd name="T71" fmla="*/ 163430547 h 709127"/>
              <a:gd name="T72" fmla="*/ 152618164 w 1753534"/>
              <a:gd name="T73" fmla="*/ 152535202 h 709127"/>
              <a:gd name="T74" fmla="*/ 148524986 w 1753534"/>
              <a:gd name="T75" fmla="*/ 141639526 h 709127"/>
              <a:gd name="T76" fmla="*/ 142385095 w 1753534"/>
              <a:gd name="T77" fmla="*/ 119848836 h 709127"/>
              <a:gd name="T78" fmla="*/ 136245203 w 1753534"/>
              <a:gd name="T79" fmla="*/ 103505901 h 709127"/>
              <a:gd name="T80" fmla="*/ 134198490 w 1753534"/>
              <a:gd name="T81" fmla="*/ 87162966 h 709127"/>
              <a:gd name="T82" fmla="*/ 128058817 w 1753534"/>
              <a:gd name="T83" fmla="*/ 65372628 h 709127"/>
              <a:gd name="T84" fmla="*/ 124988871 w 1753534"/>
              <a:gd name="T85" fmla="*/ 54477159 h 709127"/>
              <a:gd name="T86" fmla="*/ 120895506 w 1753534"/>
              <a:gd name="T87" fmla="*/ 49029114 h 709127"/>
              <a:gd name="T88" fmla="*/ 95312646 w 1753534"/>
              <a:gd name="T89" fmla="*/ 54477159 h 709127"/>
              <a:gd name="T90" fmla="*/ 92242701 w 1753534"/>
              <a:gd name="T91" fmla="*/ 59924583 h 709127"/>
              <a:gd name="T92" fmla="*/ 85079452 w 1753534"/>
              <a:gd name="T93" fmla="*/ 70819763 h 709127"/>
              <a:gd name="T94" fmla="*/ 70753018 w 1753534"/>
              <a:gd name="T95" fmla="*/ 65372628 h 709127"/>
              <a:gd name="T96" fmla="*/ 67683073 w 1753534"/>
              <a:gd name="T97" fmla="*/ 59924583 h 709127"/>
              <a:gd name="T98" fmla="*/ 63589848 w 1753534"/>
              <a:gd name="T99" fmla="*/ 54477159 h 709127"/>
              <a:gd name="T100" fmla="*/ 60519934 w 1753534"/>
              <a:gd name="T101" fmla="*/ 43581401 h 709127"/>
              <a:gd name="T102" fmla="*/ 57449894 w 1753534"/>
              <a:gd name="T103" fmla="*/ 38134255 h 709127"/>
              <a:gd name="T104" fmla="*/ 49263383 w 1753534"/>
              <a:gd name="T105" fmla="*/ 5448078 h 709127"/>
              <a:gd name="T106" fmla="*/ 40053671 w 1753534"/>
              <a:gd name="T107" fmla="*/ 10895774 h 709127"/>
              <a:gd name="T108" fmla="*/ 32890485 w 1753534"/>
              <a:gd name="T109" fmla="*/ 2723849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3090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91" name="Line 24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25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26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27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95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97" name="Text Box 553"/>
          <p:cNvSpPr txBox="1"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9525"/>
            <a:r>
              <a:rPr lang="ru-RU" sz="2500">
                <a:latin typeface="Times New Roman" pitchFamily="18" charset="0"/>
              </a:rPr>
              <a:t>СВЕДЕНИЯ О НАЛИЧИИ СРЕДСТВ МАССОВОЙ ИНФОРМАЦИИ НА ТЕРРИТОРИИ ПОСЕЛКА ЗИМОВКА ЧУЛЫМСКОГО РАЙОНА </a:t>
            </a:r>
          </a:p>
        </p:txBody>
      </p:sp>
      <p:sp>
        <p:nvSpPr>
          <p:cNvPr id="3098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99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3196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97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3198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3199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0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201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3202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3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100" name="Line 48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AutoShape 252"/>
          <p:cNvSpPr>
            <a:spLocks noChangeArrowheads="1"/>
          </p:cNvSpPr>
          <p:nvPr/>
        </p:nvSpPr>
        <p:spPr bwMode="auto">
          <a:xfrm flipH="1">
            <a:off x="5029200" y="4114800"/>
            <a:ext cx="1176338" cy="436563"/>
          </a:xfrm>
          <a:prstGeom prst="wedgeRectCallout">
            <a:avLst>
              <a:gd name="adj1" fmla="val -83764"/>
              <a:gd name="adj2" fmla="val -7080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Электроподстанция, </a:t>
            </a:r>
          </a:p>
        </p:txBody>
      </p:sp>
      <p:sp>
        <p:nvSpPr>
          <p:cNvPr id="3102" name="AutoShape 252"/>
          <p:cNvSpPr>
            <a:spLocks noChangeArrowheads="1"/>
          </p:cNvSpPr>
          <p:nvPr/>
        </p:nvSpPr>
        <p:spPr bwMode="auto">
          <a:xfrm flipH="1">
            <a:off x="3124200" y="2895600"/>
            <a:ext cx="1676400" cy="436563"/>
          </a:xfrm>
          <a:prstGeom prst="wedgeRectCallout">
            <a:avLst>
              <a:gd name="adj1" fmla="val -114574"/>
              <a:gd name="adj2" fmla="val -4486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башня, железная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2362200" y="3733800"/>
            <a:ext cx="350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047" idx="2"/>
          </p:cNvCxnSpPr>
          <p:nvPr/>
        </p:nvCxnSpPr>
        <p:spPr bwMode="auto">
          <a:xfrm rot="5400000" flipH="1" flipV="1">
            <a:off x="5718175" y="3413125"/>
            <a:ext cx="469900" cy="17145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Group 80"/>
          <p:cNvGraphicFramePr>
            <a:graphicFrameLocks noGrp="1"/>
          </p:cNvGraphicFramePr>
          <p:nvPr/>
        </p:nvGraphicFramePr>
        <p:xfrm>
          <a:off x="5359400" y="1219200"/>
          <a:ext cx="3632200" cy="1268074"/>
        </p:xfrm>
        <a:graphic>
          <a:graphicData uri="http://schemas.openxmlformats.org/drawingml/2006/table">
            <a:tbl>
              <a:tblPr/>
              <a:tblGrid>
                <a:gridCol w="1040171"/>
                <a:gridCol w="940627"/>
                <a:gridCol w="982255"/>
                <a:gridCol w="669147"/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ТЕЛЕВИДЕНИЕ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roup 80"/>
          <p:cNvGraphicFramePr>
            <a:graphicFrameLocks noGrp="1"/>
          </p:cNvGraphicFramePr>
          <p:nvPr/>
        </p:nvGraphicFramePr>
        <p:xfrm>
          <a:off x="5392738" y="5592763"/>
          <a:ext cx="3599545" cy="1035950"/>
        </p:xfrm>
        <a:graphic>
          <a:graphicData uri="http://schemas.openxmlformats.org/drawingml/2006/table">
            <a:tbl>
              <a:tblPr/>
              <a:tblGrid>
                <a:gridCol w="1030819"/>
                <a:gridCol w="932171"/>
                <a:gridCol w="973424"/>
                <a:gridCol w="663131"/>
              </a:tblGrid>
              <a:tr h="401913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РАДИОВЕЩАНИЕ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радиостанции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Местное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МАЯК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roup 80"/>
          <p:cNvGraphicFramePr>
            <a:graphicFrameLocks noGrp="1"/>
          </p:cNvGraphicFramePr>
          <p:nvPr/>
        </p:nvGraphicFramePr>
        <p:xfrm>
          <a:off x="152400" y="1219200"/>
          <a:ext cx="3570514" cy="1537662"/>
        </p:xfrm>
        <a:graphic>
          <a:graphicData uri="http://schemas.openxmlformats.org/drawingml/2006/table">
            <a:tbl>
              <a:tblPr/>
              <a:tblGrid>
                <a:gridCol w="1022506"/>
                <a:gridCol w="924653"/>
                <a:gridCol w="965573"/>
                <a:gridCol w="657782"/>
              </a:tblGrid>
              <a:tr h="274178">
                <a:tc gridSpan="4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ПЕЧАТНЫЕ СМИ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21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Местные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918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Российская газета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91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Московский комсомолец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918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roup 80"/>
          <p:cNvGraphicFramePr>
            <a:graphicFrameLocks noGrp="1"/>
          </p:cNvGraphicFramePr>
          <p:nvPr/>
        </p:nvGraphicFramePr>
        <p:xfrm>
          <a:off x="152400" y="5008563"/>
          <a:ext cx="1980798" cy="1697281"/>
        </p:xfrm>
        <a:graphic>
          <a:graphicData uri="http://schemas.openxmlformats.org/drawingml/2006/table">
            <a:tbl>
              <a:tblPr/>
              <a:tblGrid>
                <a:gridCol w="1040171"/>
                <a:gridCol w="940627"/>
              </a:tblGrid>
              <a:tr h="401913">
                <a:tc grid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СОТОВЫЕ ОПЕРАТОРЫ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913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телеканала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Федеральный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MEGAFON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124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MTC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14288"/>
            <a:ext cx="9167813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650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 eaLnBrk="1" hangingPunct="1">
              <a:defRPr/>
            </a:pP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ЧС</a:t>
            </a:r>
            <a:b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ТРАНСПОРТЕ</a:t>
            </a:r>
            <a:endParaRPr lang="ru-RU" sz="4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09600" y="228600"/>
          <a:ext cx="8458200" cy="6248400"/>
        </p:xfrm>
        <a:graphic>
          <a:graphicData uri="http://schemas.openxmlformats.org/presentationml/2006/ole">
            <p:oleObj spid="_x0000_s4098" name="Документ" r:id="rId3" imgW="6730443" imgH="6972322" progId="Word.Document.8">
              <p:embed/>
            </p:oleObj>
          </a:graphicData>
        </a:graphic>
      </p:graphicFrame>
      <p:sp>
        <p:nvSpPr>
          <p:cNvPr id="4099" name="Прямоугольник 220"/>
          <p:cNvSpPr>
            <a:spLocks noChangeArrowheads="1"/>
          </p:cNvSpPr>
          <p:nvPr/>
        </p:nvSpPr>
        <p:spPr bwMode="auto">
          <a:xfrm>
            <a:off x="2514600" y="3810000"/>
            <a:ext cx="352425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0" name="Прямоугольник 220"/>
          <p:cNvSpPr>
            <a:spLocks noChangeArrowheads="1"/>
          </p:cNvSpPr>
          <p:nvPr/>
        </p:nvSpPr>
        <p:spPr bwMode="auto">
          <a:xfrm>
            <a:off x="3200400" y="3810000"/>
            <a:ext cx="3810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1" name="Прямоугольник 220"/>
          <p:cNvSpPr>
            <a:spLocks noChangeArrowheads="1"/>
          </p:cNvSpPr>
          <p:nvPr/>
        </p:nvSpPr>
        <p:spPr bwMode="auto">
          <a:xfrm>
            <a:off x="40386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2" name="Прямоугольник 220"/>
          <p:cNvSpPr>
            <a:spLocks noChangeArrowheads="1"/>
          </p:cNvSpPr>
          <p:nvPr/>
        </p:nvSpPr>
        <p:spPr bwMode="auto">
          <a:xfrm>
            <a:off x="4800600" y="3810000"/>
            <a:ext cx="442913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3" name="Прямоугольник 220"/>
          <p:cNvSpPr>
            <a:spLocks noChangeArrowheads="1"/>
          </p:cNvSpPr>
          <p:nvPr/>
        </p:nvSpPr>
        <p:spPr bwMode="auto">
          <a:xfrm>
            <a:off x="5715000" y="3810000"/>
            <a:ext cx="457200" cy="2286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4" name="Прямоугольник 220"/>
          <p:cNvSpPr>
            <a:spLocks noChangeArrowheads="1"/>
          </p:cNvSpPr>
          <p:nvPr/>
        </p:nvSpPr>
        <p:spPr bwMode="auto">
          <a:xfrm>
            <a:off x="54102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5" name="Прямоугольник 220"/>
          <p:cNvSpPr>
            <a:spLocks noChangeArrowheads="1"/>
          </p:cNvSpPr>
          <p:nvPr/>
        </p:nvSpPr>
        <p:spPr bwMode="auto">
          <a:xfrm>
            <a:off x="4572000" y="3276600"/>
            <a:ext cx="381000" cy="3048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6" name="Прямоугольник 220"/>
          <p:cNvSpPr>
            <a:spLocks noChangeArrowheads="1"/>
          </p:cNvSpPr>
          <p:nvPr/>
        </p:nvSpPr>
        <p:spPr bwMode="auto">
          <a:xfrm>
            <a:off x="3962400" y="3276600"/>
            <a:ext cx="457200" cy="2936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7" name="Прямоугольник 220"/>
          <p:cNvSpPr>
            <a:spLocks noChangeArrowheads="1"/>
          </p:cNvSpPr>
          <p:nvPr/>
        </p:nvSpPr>
        <p:spPr bwMode="auto">
          <a:xfrm>
            <a:off x="3276600" y="3352800"/>
            <a:ext cx="381000" cy="217488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8" name="Прямоугольник 220"/>
          <p:cNvSpPr>
            <a:spLocks noChangeArrowheads="1"/>
          </p:cNvSpPr>
          <p:nvPr/>
        </p:nvSpPr>
        <p:spPr bwMode="auto">
          <a:xfrm>
            <a:off x="2514600" y="3429000"/>
            <a:ext cx="366713" cy="152400"/>
          </a:xfrm>
          <a:prstGeom prst="rect">
            <a:avLst/>
          </a:prstGeom>
          <a:solidFill>
            <a:srgbClr val="996633"/>
          </a:solidFill>
          <a:ln w="25400" algn="ctr">
            <a:solidFill>
              <a:srgbClr val="996633"/>
            </a:solidFill>
            <a:miter lim="800000"/>
            <a:headEnd/>
            <a:tailEnd/>
          </a:ln>
        </p:spPr>
        <p:txBody>
          <a:bodyPr lIns="91428" tIns="45714" rIns="91428" bIns="45714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228600" y="0"/>
            <a:ext cx="586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ПАСПОРТ ТЕРРИТОРИИ СЕЛЬСКОГО ПОСЕЛЕНИЯ</a:t>
            </a:r>
          </a:p>
          <a:p>
            <a:r>
              <a:rPr lang="ru-RU" sz="1400"/>
              <a:t>Карта населенного пункта</a:t>
            </a:r>
          </a:p>
          <a:p>
            <a:r>
              <a:rPr lang="ru-RU" sz="1400"/>
              <a:t>на территории села Зимовка Воздвиженского муниципального района</a:t>
            </a: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6248400" y="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Приложение</a:t>
            </a:r>
          </a:p>
          <a:p>
            <a:r>
              <a:rPr lang="ru-RU" sz="1400"/>
              <a:t>К письму ГУ МЧС России по Новосибирской области</a:t>
            </a:r>
          </a:p>
          <a:p>
            <a:r>
              <a:rPr lang="ru-RU" sz="1400"/>
              <a:t> от </a:t>
            </a:r>
            <a:r>
              <a:rPr lang="ru-RU" sz="1400" u="sng"/>
              <a:t>07.10.2010</a:t>
            </a:r>
            <a:r>
              <a:rPr lang="ru-RU" sz="1400"/>
              <a:t> № </a:t>
            </a:r>
            <a:r>
              <a:rPr lang="ru-RU" sz="1400" u="sng"/>
              <a:t>6008-4-3-10</a:t>
            </a:r>
          </a:p>
        </p:txBody>
      </p:sp>
      <p:sp>
        <p:nvSpPr>
          <p:cNvPr id="4111" name="Полилиния 34"/>
          <p:cNvSpPr>
            <a:spLocks noChangeArrowheads="1"/>
          </p:cNvSpPr>
          <p:nvPr/>
        </p:nvSpPr>
        <p:spPr bwMode="auto">
          <a:xfrm>
            <a:off x="609600" y="1219200"/>
            <a:ext cx="7620000" cy="1905000"/>
          </a:xfrm>
          <a:custGeom>
            <a:avLst/>
            <a:gdLst>
              <a:gd name="T0" fmla="*/ 2147483647 w 1753534"/>
              <a:gd name="T1" fmla="*/ 34437756 h 709127"/>
              <a:gd name="T2" fmla="*/ 2147483647 w 1753534"/>
              <a:gd name="T3" fmla="*/ 13775557 h 709127"/>
              <a:gd name="T4" fmla="*/ 2147483647 w 1753534"/>
              <a:gd name="T5" fmla="*/ 0 h 709127"/>
              <a:gd name="T6" fmla="*/ 1126503062 w 1753534"/>
              <a:gd name="T7" fmla="*/ 6887988 h 709127"/>
              <a:gd name="T8" fmla="*/ 880028571 w 1753534"/>
              <a:gd name="T9" fmla="*/ 20662457 h 709127"/>
              <a:gd name="T10" fmla="*/ 387085290 w 1753534"/>
              <a:gd name="T11" fmla="*/ 82651160 h 709127"/>
              <a:gd name="T12" fmla="*/ 756797444 w 1753534"/>
              <a:gd name="T13" fmla="*/ 179075863 h 709127"/>
              <a:gd name="T14" fmla="*/ 1126503062 w 1753534"/>
              <a:gd name="T15" fmla="*/ 185963494 h 709127"/>
              <a:gd name="T16" fmla="*/ 1372964481 w 1753534"/>
              <a:gd name="T17" fmla="*/ 413251654 h 709127"/>
              <a:gd name="T18" fmla="*/ 1989146259 w 1753534"/>
              <a:gd name="T19" fmla="*/ 454577353 h 709127"/>
              <a:gd name="T20" fmla="*/ 2147483647 w 1753534"/>
              <a:gd name="T21" fmla="*/ 482127016 h 709127"/>
              <a:gd name="T22" fmla="*/ 2147483647 w 1753534"/>
              <a:gd name="T23" fmla="*/ 489014174 h 709127"/>
              <a:gd name="T24" fmla="*/ 2147483647 w 1753534"/>
              <a:gd name="T25" fmla="*/ 509677367 h 709127"/>
              <a:gd name="T26" fmla="*/ 2147483647 w 1753534"/>
              <a:gd name="T27" fmla="*/ 502789865 h 709127"/>
              <a:gd name="T28" fmla="*/ 2147483647 w 1753534"/>
              <a:gd name="T29" fmla="*/ 495901676 h 709127"/>
              <a:gd name="T30" fmla="*/ 2147483647 w 1753534"/>
              <a:gd name="T31" fmla="*/ 502789865 h 709127"/>
              <a:gd name="T32" fmla="*/ 2147483647 w 1753534"/>
              <a:gd name="T33" fmla="*/ 509677367 h 709127"/>
              <a:gd name="T34" fmla="*/ 2147483647 w 1753534"/>
              <a:gd name="T35" fmla="*/ 523452027 h 709127"/>
              <a:gd name="T36" fmla="*/ 2147483647 w 1753534"/>
              <a:gd name="T37" fmla="*/ 516564181 h 709127"/>
              <a:gd name="T38" fmla="*/ 2147483647 w 1753534"/>
              <a:gd name="T39" fmla="*/ 502789865 h 709127"/>
              <a:gd name="T40" fmla="*/ 2147483647 w 1753534"/>
              <a:gd name="T41" fmla="*/ 489014174 h 709127"/>
              <a:gd name="T42" fmla="*/ 2147483647 w 1753534"/>
              <a:gd name="T43" fmla="*/ 468352356 h 709127"/>
              <a:gd name="T44" fmla="*/ 2147483647 w 1753534"/>
              <a:gd name="T45" fmla="*/ 427026658 h 709127"/>
              <a:gd name="T46" fmla="*/ 2147483647 w 1753534"/>
              <a:gd name="T47" fmla="*/ 420139844 h 709127"/>
              <a:gd name="T48" fmla="*/ 2147483647 w 1753534"/>
              <a:gd name="T49" fmla="*/ 406364840 h 709127"/>
              <a:gd name="T50" fmla="*/ 2147483647 w 1753534"/>
              <a:gd name="T51" fmla="*/ 399477682 h 709127"/>
              <a:gd name="T52" fmla="*/ 2147483647 w 1753534"/>
              <a:gd name="T53" fmla="*/ 385701991 h 709127"/>
              <a:gd name="T54" fmla="*/ 2147483647 w 1753534"/>
              <a:gd name="T55" fmla="*/ 378814489 h 709127"/>
              <a:gd name="T56" fmla="*/ 2147483647 w 1753534"/>
              <a:gd name="T57" fmla="*/ 365039830 h 709127"/>
              <a:gd name="T58" fmla="*/ 2147483647 w 1753534"/>
              <a:gd name="T59" fmla="*/ 309939729 h 709127"/>
              <a:gd name="T60" fmla="*/ 2147483647 w 1753534"/>
              <a:gd name="T61" fmla="*/ 268613343 h 709127"/>
              <a:gd name="T62" fmla="*/ 2147483647 w 1753534"/>
              <a:gd name="T63" fmla="*/ 241064024 h 709127"/>
              <a:gd name="T64" fmla="*/ 2147483647 w 1753534"/>
              <a:gd name="T65" fmla="*/ 234176522 h 709127"/>
              <a:gd name="T66" fmla="*/ 2147483647 w 1753534"/>
              <a:gd name="T67" fmla="*/ 220401347 h 709127"/>
              <a:gd name="T68" fmla="*/ 2147483647 w 1753534"/>
              <a:gd name="T69" fmla="*/ 213512985 h 709127"/>
              <a:gd name="T70" fmla="*/ 2147483647 w 1753534"/>
              <a:gd name="T71" fmla="*/ 206626343 h 709127"/>
              <a:gd name="T72" fmla="*/ 2147483647 w 1753534"/>
              <a:gd name="T73" fmla="*/ 192851511 h 709127"/>
              <a:gd name="T74" fmla="*/ 2147483647 w 1753534"/>
              <a:gd name="T75" fmla="*/ 179075863 h 709127"/>
              <a:gd name="T76" fmla="*/ 2147483647 w 1753534"/>
              <a:gd name="T77" fmla="*/ 151525770 h 709127"/>
              <a:gd name="T78" fmla="*/ 2147483647 w 1753534"/>
              <a:gd name="T79" fmla="*/ 130863265 h 709127"/>
              <a:gd name="T80" fmla="*/ 2147483647 w 1753534"/>
              <a:gd name="T81" fmla="*/ 110200759 h 709127"/>
              <a:gd name="T82" fmla="*/ 2147483647 w 1753534"/>
              <a:gd name="T83" fmla="*/ 82651160 h 709127"/>
              <a:gd name="T84" fmla="*/ 2147483647 w 1753534"/>
              <a:gd name="T85" fmla="*/ 68875813 h 709127"/>
              <a:gd name="T86" fmla="*/ 2147483647 w 1753534"/>
              <a:gd name="T87" fmla="*/ 61987795 h 709127"/>
              <a:gd name="T88" fmla="*/ 2147483647 w 1753534"/>
              <a:gd name="T89" fmla="*/ 68875813 h 709127"/>
              <a:gd name="T90" fmla="*/ 2147483647 w 1753534"/>
              <a:gd name="T91" fmla="*/ 75763100 h 709127"/>
              <a:gd name="T92" fmla="*/ 2147483647 w 1753534"/>
              <a:gd name="T93" fmla="*/ 89537932 h 709127"/>
              <a:gd name="T94" fmla="*/ 2147483647 w 1753534"/>
              <a:gd name="T95" fmla="*/ 82651160 h 709127"/>
              <a:gd name="T96" fmla="*/ 2147483647 w 1753534"/>
              <a:gd name="T97" fmla="*/ 75763100 h 709127"/>
              <a:gd name="T98" fmla="*/ 2147483647 w 1753534"/>
              <a:gd name="T99" fmla="*/ 68875813 h 709127"/>
              <a:gd name="T100" fmla="*/ 2147483647 w 1753534"/>
              <a:gd name="T101" fmla="*/ 55100208 h 709127"/>
              <a:gd name="T102" fmla="*/ 2147483647 w 1753534"/>
              <a:gd name="T103" fmla="*/ 48213351 h 709127"/>
              <a:gd name="T104" fmla="*/ 2147483647 w 1753534"/>
              <a:gd name="T105" fmla="*/ 6887988 h 709127"/>
              <a:gd name="T106" fmla="*/ 2147483647 w 1753534"/>
              <a:gd name="T107" fmla="*/ 13775557 h 709127"/>
              <a:gd name="T108" fmla="*/ 2147483647 w 1753534"/>
              <a:gd name="T109" fmla="*/ 34437756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grpSp>
        <p:nvGrpSpPr>
          <p:cNvPr id="4112" name="Группа 218"/>
          <p:cNvGrpSpPr>
            <a:grpSpLocks/>
          </p:cNvGrpSpPr>
          <p:nvPr/>
        </p:nvGrpSpPr>
        <p:grpSpPr bwMode="auto">
          <a:xfrm>
            <a:off x="7848600" y="3505200"/>
            <a:ext cx="309563" cy="303213"/>
            <a:chOff x="-1121598" y="5086352"/>
            <a:chExt cx="309408" cy="301197"/>
          </a:xfrm>
        </p:grpSpPr>
        <p:sp>
          <p:nvSpPr>
            <p:cNvPr id="4207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208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25400">
              <a:noFill/>
              <a:round/>
              <a:headEnd/>
              <a:tailEnd/>
            </a:ln>
          </p:spPr>
          <p:txBody>
            <a:bodyPr wrap="none" lIns="127746" tIns="63874" rIns="127746" bIns="63874" anchor="ctr"/>
            <a:lstStyle/>
            <a:p>
              <a:pPr algn="ctr" defTabSz="1276350"/>
              <a:r>
                <a:rPr lang="en-US" sz="2800" b="1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9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113" name="Полилиния 34"/>
          <p:cNvSpPr>
            <a:spLocks noChangeArrowheads="1"/>
          </p:cNvSpPr>
          <p:nvPr/>
        </p:nvSpPr>
        <p:spPr bwMode="auto">
          <a:xfrm>
            <a:off x="4800600" y="4495800"/>
            <a:ext cx="3429000" cy="1831975"/>
          </a:xfrm>
          <a:custGeom>
            <a:avLst/>
            <a:gdLst>
              <a:gd name="T0" fmla="*/ 32890485 w 1753534"/>
              <a:gd name="T1" fmla="*/ 27238497 h 709127"/>
              <a:gd name="T2" fmla="*/ 29820547 w 1753534"/>
              <a:gd name="T3" fmla="*/ 10895774 h 709127"/>
              <a:gd name="T4" fmla="*/ 23680593 w 1753534"/>
              <a:gd name="T5" fmla="*/ 0 h 709127"/>
              <a:gd name="T6" fmla="*/ 9354226 w 1753534"/>
              <a:gd name="T7" fmla="*/ 5448078 h 709127"/>
              <a:gd name="T8" fmla="*/ 7307541 w 1753534"/>
              <a:gd name="T9" fmla="*/ 16342919 h 709127"/>
              <a:gd name="T10" fmla="*/ 3214267 w 1753534"/>
              <a:gd name="T11" fmla="*/ 65372628 h 709127"/>
              <a:gd name="T12" fmla="*/ 6284259 w 1753534"/>
              <a:gd name="T13" fmla="*/ 141639526 h 709127"/>
              <a:gd name="T14" fmla="*/ 9354226 w 1753534"/>
              <a:gd name="T15" fmla="*/ 147087116 h 709127"/>
              <a:gd name="T16" fmla="*/ 11400775 w 1753534"/>
              <a:gd name="T17" fmla="*/ 326860432 h 709127"/>
              <a:gd name="T18" fmla="*/ 16517392 w 1753534"/>
              <a:gd name="T19" fmla="*/ 359546384 h 709127"/>
              <a:gd name="T20" fmla="*/ 25727198 w 1753534"/>
              <a:gd name="T21" fmla="*/ 381337074 h 709127"/>
              <a:gd name="T22" fmla="*/ 28797143 w 1753534"/>
              <a:gd name="T23" fmla="*/ 386784664 h 709127"/>
              <a:gd name="T24" fmla="*/ 34937011 w 1753534"/>
              <a:gd name="T25" fmla="*/ 403127764 h 709127"/>
              <a:gd name="T26" fmla="*/ 47216794 w 1753534"/>
              <a:gd name="T27" fmla="*/ 397680174 h 709127"/>
              <a:gd name="T28" fmla="*/ 53356779 w 1753534"/>
              <a:gd name="T29" fmla="*/ 392231923 h 709127"/>
              <a:gd name="T30" fmla="*/ 88149461 w 1753534"/>
              <a:gd name="T31" fmla="*/ 397680174 h 709127"/>
              <a:gd name="T32" fmla="*/ 91219281 w 1753534"/>
              <a:gd name="T33" fmla="*/ 403127764 h 709127"/>
              <a:gd name="T34" fmla="*/ 99405886 w 1753534"/>
              <a:gd name="T35" fmla="*/ 414022944 h 709127"/>
              <a:gd name="T36" fmla="*/ 113732321 w 1753534"/>
              <a:gd name="T37" fmla="*/ 408574693 h 709127"/>
              <a:gd name="T38" fmla="*/ 116802329 w 1753534"/>
              <a:gd name="T39" fmla="*/ 397680174 h 709127"/>
              <a:gd name="T40" fmla="*/ 122942158 w 1753534"/>
              <a:gd name="T41" fmla="*/ 386784664 h 709127"/>
              <a:gd name="T42" fmla="*/ 131128700 w 1753534"/>
              <a:gd name="T43" fmla="*/ 370441895 h 709127"/>
              <a:gd name="T44" fmla="*/ 139315149 w 1753534"/>
              <a:gd name="T45" fmla="*/ 337755612 h 709127"/>
              <a:gd name="T46" fmla="*/ 143408452 w 1753534"/>
              <a:gd name="T47" fmla="*/ 332308518 h 709127"/>
              <a:gd name="T48" fmla="*/ 146478397 w 1753534"/>
              <a:gd name="T49" fmla="*/ 321412842 h 709127"/>
              <a:gd name="T50" fmla="*/ 150571575 w 1753534"/>
              <a:gd name="T51" fmla="*/ 315965583 h 709127"/>
              <a:gd name="T52" fmla="*/ 180247925 w 1753534"/>
              <a:gd name="T53" fmla="*/ 305069577 h 709127"/>
              <a:gd name="T54" fmla="*/ 183317621 w 1753534"/>
              <a:gd name="T55" fmla="*/ 299621987 h 709127"/>
              <a:gd name="T56" fmla="*/ 190480869 w 1753534"/>
              <a:gd name="T57" fmla="*/ 288726973 h 709127"/>
              <a:gd name="T58" fmla="*/ 190480869 w 1753534"/>
              <a:gd name="T59" fmla="*/ 245145923 h 709127"/>
              <a:gd name="T60" fmla="*/ 188434280 w 1753534"/>
              <a:gd name="T61" fmla="*/ 212458896 h 709127"/>
              <a:gd name="T62" fmla="*/ 183317621 w 1753534"/>
              <a:gd name="T63" fmla="*/ 190668868 h 709127"/>
              <a:gd name="T64" fmla="*/ 179224318 w 1753534"/>
              <a:gd name="T65" fmla="*/ 185221278 h 709127"/>
              <a:gd name="T66" fmla="*/ 175131015 w 1753534"/>
              <a:gd name="T67" fmla="*/ 174325768 h 709127"/>
              <a:gd name="T68" fmla="*/ 162851233 w 1753534"/>
              <a:gd name="T69" fmla="*/ 168877475 h 709127"/>
              <a:gd name="T70" fmla="*/ 159781537 w 1753534"/>
              <a:gd name="T71" fmla="*/ 163430547 h 709127"/>
              <a:gd name="T72" fmla="*/ 152618164 w 1753534"/>
              <a:gd name="T73" fmla="*/ 152535202 h 709127"/>
              <a:gd name="T74" fmla="*/ 148524986 w 1753534"/>
              <a:gd name="T75" fmla="*/ 141639526 h 709127"/>
              <a:gd name="T76" fmla="*/ 142385095 w 1753534"/>
              <a:gd name="T77" fmla="*/ 119848836 h 709127"/>
              <a:gd name="T78" fmla="*/ 136245203 w 1753534"/>
              <a:gd name="T79" fmla="*/ 103505901 h 709127"/>
              <a:gd name="T80" fmla="*/ 134198490 w 1753534"/>
              <a:gd name="T81" fmla="*/ 87162966 h 709127"/>
              <a:gd name="T82" fmla="*/ 128058817 w 1753534"/>
              <a:gd name="T83" fmla="*/ 65372628 h 709127"/>
              <a:gd name="T84" fmla="*/ 124988871 w 1753534"/>
              <a:gd name="T85" fmla="*/ 54477159 h 709127"/>
              <a:gd name="T86" fmla="*/ 120895506 w 1753534"/>
              <a:gd name="T87" fmla="*/ 49029114 h 709127"/>
              <a:gd name="T88" fmla="*/ 95312646 w 1753534"/>
              <a:gd name="T89" fmla="*/ 54477159 h 709127"/>
              <a:gd name="T90" fmla="*/ 92242701 w 1753534"/>
              <a:gd name="T91" fmla="*/ 59924583 h 709127"/>
              <a:gd name="T92" fmla="*/ 85079452 w 1753534"/>
              <a:gd name="T93" fmla="*/ 70819763 h 709127"/>
              <a:gd name="T94" fmla="*/ 70753018 w 1753534"/>
              <a:gd name="T95" fmla="*/ 65372628 h 709127"/>
              <a:gd name="T96" fmla="*/ 67683073 w 1753534"/>
              <a:gd name="T97" fmla="*/ 59924583 h 709127"/>
              <a:gd name="T98" fmla="*/ 63589848 w 1753534"/>
              <a:gd name="T99" fmla="*/ 54477159 h 709127"/>
              <a:gd name="T100" fmla="*/ 60519934 w 1753534"/>
              <a:gd name="T101" fmla="*/ 43581401 h 709127"/>
              <a:gd name="T102" fmla="*/ 57449894 w 1753534"/>
              <a:gd name="T103" fmla="*/ 38134255 h 709127"/>
              <a:gd name="T104" fmla="*/ 49263383 w 1753534"/>
              <a:gd name="T105" fmla="*/ 5448078 h 709127"/>
              <a:gd name="T106" fmla="*/ 40053671 w 1753534"/>
              <a:gd name="T107" fmla="*/ 10895774 h 709127"/>
              <a:gd name="T108" fmla="*/ 32890485 w 1753534"/>
              <a:gd name="T109" fmla="*/ 27238497 h 709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3534"/>
              <a:gd name="T166" fmla="*/ 0 h 709127"/>
              <a:gd name="T167" fmla="*/ 1753534 w 1753534"/>
              <a:gd name="T168" fmla="*/ 709127 h 709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3534" h="709127">
                <a:moveTo>
                  <a:pt x="299896" y="46653"/>
                </a:moveTo>
                <a:cubicBezTo>
                  <a:pt x="284345" y="46653"/>
                  <a:pt x="283439" y="25070"/>
                  <a:pt x="271904" y="18662"/>
                </a:cubicBezTo>
                <a:cubicBezTo>
                  <a:pt x="254709" y="9109"/>
                  <a:pt x="215920" y="0"/>
                  <a:pt x="215920" y="0"/>
                </a:cubicBezTo>
                <a:cubicBezTo>
                  <a:pt x="172377" y="3110"/>
                  <a:pt x="128198" y="1286"/>
                  <a:pt x="85292" y="9331"/>
                </a:cubicBezTo>
                <a:cubicBezTo>
                  <a:pt x="76646" y="10952"/>
                  <a:pt x="70564" y="20124"/>
                  <a:pt x="66630" y="27992"/>
                </a:cubicBezTo>
                <a:cubicBezTo>
                  <a:pt x="0" y="161250"/>
                  <a:pt x="84205" y="29621"/>
                  <a:pt x="29308" y="111968"/>
                </a:cubicBezTo>
                <a:cubicBezTo>
                  <a:pt x="32626" y="151787"/>
                  <a:pt x="13739" y="216460"/>
                  <a:pt x="57300" y="242596"/>
                </a:cubicBezTo>
                <a:cubicBezTo>
                  <a:pt x="65734" y="247656"/>
                  <a:pt x="75961" y="248817"/>
                  <a:pt x="85292" y="251927"/>
                </a:cubicBezTo>
                <a:cubicBezTo>
                  <a:pt x="120328" y="392080"/>
                  <a:pt x="67305" y="168927"/>
                  <a:pt x="103953" y="559837"/>
                </a:cubicBezTo>
                <a:cubicBezTo>
                  <a:pt x="105197" y="573107"/>
                  <a:pt x="143792" y="610143"/>
                  <a:pt x="150606" y="615821"/>
                </a:cubicBezTo>
                <a:cubicBezTo>
                  <a:pt x="180178" y="640464"/>
                  <a:pt x="193897" y="639581"/>
                  <a:pt x="234581" y="653143"/>
                </a:cubicBezTo>
                <a:cubicBezTo>
                  <a:pt x="243912" y="656253"/>
                  <a:pt x="254389" y="657018"/>
                  <a:pt x="262573" y="662474"/>
                </a:cubicBezTo>
                <a:cubicBezTo>
                  <a:pt x="298749" y="686591"/>
                  <a:pt x="279926" y="677589"/>
                  <a:pt x="318557" y="690466"/>
                </a:cubicBezTo>
                <a:cubicBezTo>
                  <a:pt x="355879" y="687356"/>
                  <a:pt x="393301" y="685271"/>
                  <a:pt x="430524" y="681135"/>
                </a:cubicBezTo>
                <a:cubicBezTo>
                  <a:pt x="449327" y="679046"/>
                  <a:pt x="467589" y="671804"/>
                  <a:pt x="486508" y="671804"/>
                </a:cubicBezTo>
                <a:cubicBezTo>
                  <a:pt x="592301" y="671804"/>
                  <a:pt x="698002" y="678025"/>
                  <a:pt x="803749" y="681135"/>
                </a:cubicBezTo>
                <a:cubicBezTo>
                  <a:pt x="813079" y="684245"/>
                  <a:pt x="822251" y="687878"/>
                  <a:pt x="831740" y="690466"/>
                </a:cubicBezTo>
                <a:cubicBezTo>
                  <a:pt x="856484" y="697214"/>
                  <a:pt x="906385" y="709127"/>
                  <a:pt x="906385" y="709127"/>
                </a:cubicBezTo>
                <a:cubicBezTo>
                  <a:pt x="949928" y="706017"/>
                  <a:pt x="994024" y="707382"/>
                  <a:pt x="1037014" y="699796"/>
                </a:cubicBezTo>
                <a:cubicBezTo>
                  <a:pt x="1048057" y="697847"/>
                  <a:pt x="1054759" y="685689"/>
                  <a:pt x="1065006" y="681135"/>
                </a:cubicBezTo>
                <a:cubicBezTo>
                  <a:pt x="1082981" y="673146"/>
                  <a:pt x="1103395" y="671271"/>
                  <a:pt x="1120989" y="662474"/>
                </a:cubicBezTo>
                <a:cubicBezTo>
                  <a:pt x="1169782" y="638078"/>
                  <a:pt x="1144818" y="647187"/>
                  <a:pt x="1195634" y="634482"/>
                </a:cubicBezTo>
                <a:cubicBezTo>
                  <a:pt x="1216359" y="613758"/>
                  <a:pt x="1242149" y="585530"/>
                  <a:pt x="1270279" y="578498"/>
                </a:cubicBezTo>
                <a:lnTo>
                  <a:pt x="1307602" y="569168"/>
                </a:lnTo>
                <a:cubicBezTo>
                  <a:pt x="1316933" y="562948"/>
                  <a:pt x="1325287" y="554924"/>
                  <a:pt x="1335594" y="550507"/>
                </a:cubicBezTo>
                <a:cubicBezTo>
                  <a:pt x="1347381" y="545455"/>
                  <a:pt x="1360341" y="543691"/>
                  <a:pt x="1372916" y="541176"/>
                </a:cubicBezTo>
                <a:cubicBezTo>
                  <a:pt x="1472564" y="521246"/>
                  <a:pt x="1512050" y="528230"/>
                  <a:pt x="1643504" y="522515"/>
                </a:cubicBezTo>
                <a:cubicBezTo>
                  <a:pt x="1652835" y="519405"/>
                  <a:pt x="1662039" y="515886"/>
                  <a:pt x="1671496" y="513184"/>
                </a:cubicBezTo>
                <a:cubicBezTo>
                  <a:pt x="1753534" y="489743"/>
                  <a:pt x="1669674" y="516900"/>
                  <a:pt x="1736810" y="494523"/>
                </a:cubicBezTo>
                <a:cubicBezTo>
                  <a:pt x="1749758" y="455676"/>
                  <a:pt x="1750321" y="469419"/>
                  <a:pt x="1736810" y="419878"/>
                </a:cubicBezTo>
                <a:cubicBezTo>
                  <a:pt x="1731634" y="400900"/>
                  <a:pt x="1732059" y="377803"/>
                  <a:pt x="1718149" y="363894"/>
                </a:cubicBezTo>
                <a:cubicBezTo>
                  <a:pt x="1703101" y="348847"/>
                  <a:pt x="1692092" y="335399"/>
                  <a:pt x="1671496" y="326572"/>
                </a:cubicBezTo>
                <a:cubicBezTo>
                  <a:pt x="1659709" y="321520"/>
                  <a:pt x="1646180" y="321744"/>
                  <a:pt x="1634173" y="317241"/>
                </a:cubicBezTo>
                <a:cubicBezTo>
                  <a:pt x="1621150" y="312357"/>
                  <a:pt x="1610522" y="301143"/>
                  <a:pt x="1596851" y="298580"/>
                </a:cubicBezTo>
                <a:cubicBezTo>
                  <a:pt x="1560040" y="291678"/>
                  <a:pt x="1522206" y="292359"/>
                  <a:pt x="1484883" y="289249"/>
                </a:cubicBezTo>
                <a:cubicBezTo>
                  <a:pt x="1475553" y="286139"/>
                  <a:pt x="1466349" y="282621"/>
                  <a:pt x="1456892" y="279919"/>
                </a:cubicBezTo>
                <a:cubicBezTo>
                  <a:pt x="1433230" y="273159"/>
                  <a:pt x="1413939" y="270842"/>
                  <a:pt x="1391577" y="261258"/>
                </a:cubicBezTo>
                <a:cubicBezTo>
                  <a:pt x="1378792" y="255779"/>
                  <a:pt x="1366182" y="249752"/>
                  <a:pt x="1354255" y="242596"/>
                </a:cubicBezTo>
                <a:cubicBezTo>
                  <a:pt x="1335023" y="231057"/>
                  <a:pt x="1319548" y="212367"/>
                  <a:pt x="1298271" y="205274"/>
                </a:cubicBezTo>
                <a:cubicBezTo>
                  <a:pt x="1259640" y="192397"/>
                  <a:pt x="1278463" y="201399"/>
                  <a:pt x="1242287" y="177282"/>
                </a:cubicBezTo>
                <a:cubicBezTo>
                  <a:pt x="1236067" y="167951"/>
                  <a:pt x="1232065" y="156675"/>
                  <a:pt x="1223626" y="149290"/>
                </a:cubicBezTo>
                <a:cubicBezTo>
                  <a:pt x="1206747" y="134521"/>
                  <a:pt x="1186304" y="124409"/>
                  <a:pt x="1167643" y="111968"/>
                </a:cubicBezTo>
                <a:cubicBezTo>
                  <a:pt x="1158312" y="105748"/>
                  <a:pt x="1150530" y="96027"/>
                  <a:pt x="1139651" y="93307"/>
                </a:cubicBezTo>
                <a:lnTo>
                  <a:pt x="1102328" y="83976"/>
                </a:lnTo>
                <a:cubicBezTo>
                  <a:pt x="1024573" y="87086"/>
                  <a:pt x="946682" y="87763"/>
                  <a:pt x="869063" y="93307"/>
                </a:cubicBezTo>
                <a:cubicBezTo>
                  <a:pt x="859253" y="94008"/>
                  <a:pt x="850528" y="99935"/>
                  <a:pt x="841071" y="102637"/>
                </a:cubicBezTo>
                <a:cubicBezTo>
                  <a:pt x="759059" y="126069"/>
                  <a:pt x="842872" y="98928"/>
                  <a:pt x="775757" y="121298"/>
                </a:cubicBezTo>
                <a:cubicBezTo>
                  <a:pt x="732214" y="118188"/>
                  <a:pt x="688483" y="117068"/>
                  <a:pt x="645128" y="111968"/>
                </a:cubicBezTo>
                <a:cubicBezTo>
                  <a:pt x="635360" y="110819"/>
                  <a:pt x="626593" y="105339"/>
                  <a:pt x="617136" y="102637"/>
                </a:cubicBezTo>
                <a:cubicBezTo>
                  <a:pt x="604806" y="99114"/>
                  <a:pt x="592255" y="96417"/>
                  <a:pt x="579814" y="93307"/>
                </a:cubicBezTo>
                <a:cubicBezTo>
                  <a:pt x="570483" y="87086"/>
                  <a:pt x="561852" y="79660"/>
                  <a:pt x="551822" y="74645"/>
                </a:cubicBezTo>
                <a:cubicBezTo>
                  <a:pt x="543025" y="70247"/>
                  <a:pt x="531698" y="71216"/>
                  <a:pt x="523830" y="65315"/>
                </a:cubicBezTo>
                <a:cubicBezTo>
                  <a:pt x="438055" y="984"/>
                  <a:pt x="512427" y="30412"/>
                  <a:pt x="449185" y="9331"/>
                </a:cubicBezTo>
                <a:cubicBezTo>
                  <a:pt x="421193" y="12441"/>
                  <a:pt x="393091" y="14679"/>
                  <a:pt x="365210" y="18662"/>
                </a:cubicBezTo>
                <a:cubicBezTo>
                  <a:pt x="287091" y="29822"/>
                  <a:pt x="315447" y="46653"/>
                  <a:pt x="299896" y="46653"/>
                </a:cubicBezTo>
                <a:close/>
              </a:path>
            </a:pathLst>
          </a:custGeom>
          <a:solidFill>
            <a:srgbClr val="00B050"/>
          </a:solidFill>
          <a:ln w="25400" algn="ctr">
            <a:solidFill>
              <a:srgbClr val="00B050"/>
            </a:solidFill>
            <a:miter lim="800000"/>
            <a:headEnd/>
            <a:tailEnd/>
          </a:ln>
        </p:spPr>
        <p:txBody>
          <a:bodyPr lIns="127908" tIns="63959" rIns="127908" bIns="63959" anchor="ctr"/>
          <a:lstStyle/>
          <a:p>
            <a:endParaRPr lang="ru-RU"/>
          </a:p>
        </p:txBody>
      </p:sp>
      <p:sp>
        <p:nvSpPr>
          <p:cNvPr id="4114" name="Прямоугольник 145"/>
          <p:cNvSpPr>
            <a:spLocks noChangeArrowheads="1"/>
          </p:cNvSpPr>
          <p:nvPr/>
        </p:nvSpPr>
        <p:spPr bwMode="auto">
          <a:xfrm>
            <a:off x="2133600" y="32766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15" name="Line 24"/>
          <p:cNvSpPr>
            <a:spLocks noChangeShapeType="1"/>
          </p:cNvSpPr>
          <p:nvPr/>
        </p:nvSpPr>
        <p:spPr bwMode="auto">
          <a:xfrm flipH="1">
            <a:off x="4572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25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26"/>
          <p:cNvSpPr>
            <a:spLocks noChangeShapeType="1"/>
          </p:cNvSpPr>
          <p:nvPr/>
        </p:nvSpPr>
        <p:spPr bwMode="auto">
          <a:xfrm flipH="1" flipV="1">
            <a:off x="8610600" y="990600"/>
            <a:ext cx="76200" cy="541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27"/>
          <p:cNvSpPr>
            <a:spLocks noChangeShapeType="1"/>
          </p:cNvSpPr>
          <p:nvPr/>
        </p:nvSpPr>
        <p:spPr bwMode="auto">
          <a:xfrm>
            <a:off x="533400" y="990600"/>
            <a:ext cx="807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19" name="Группа 18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342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Прямоугольник 145"/>
          <p:cNvSpPr>
            <a:spLocks noChangeArrowheads="1"/>
          </p:cNvSpPr>
          <p:nvPr/>
        </p:nvSpPr>
        <p:spPr bwMode="auto">
          <a:xfrm>
            <a:off x="6477000" y="3810000"/>
            <a:ext cx="303213" cy="303213"/>
          </a:xfrm>
          <a:prstGeom prst="rect">
            <a:avLst/>
          </a:prstGeom>
          <a:noFill/>
          <a:ln w="25400" algn="ctr">
            <a:solidFill>
              <a:srgbClr val="0070C0"/>
            </a:solidFill>
            <a:miter lim="800000"/>
            <a:headEnd/>
            <a:tailEnd/>
          </a:ln>
        </p:spPr>
        <p:txBody>
          <a:bodyPr lIns="128001" tIns="64001" rIns="128001" bIns="64001" anchor="ctr"/>
          <a:lstStyle/>
          <a:p>
            <a:pPr algn="ctr" defTabSz="912813"/>
            <a:endParaRPr lang="ru-RU" sz="55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121" name="Text Box 553"/>
          <p:cNvSpPr txBox="1">
            <a:spLocks noChangeArrowheads="1"/>
          </p:cNvSpPr>
          <p:nvPr/>
        </p:nvSpPr>
        <p:spPr bwMode="auto">
          <a:xfrm>
            <a:off x="0" y="-152400"/>
            <a:ext cx="9144000" cy="1295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46395" tIns="23201" rIns="46395" bIns="23201" anchor="ctr" anchorCtr="1"/>
          <a:lstStyle/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ПАСПОРТ ТЕРРИТОРИИ СЕЛЬСКОГО ПОСЕЛЕНИЯ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Риски возникновения ЧС на объектах 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автомобильного транспорта </a:t>
            </a:r>
          </a:p>
          <a:p>
            <a:pPr algn="ctr" defTabSz="1276350">
              <a:lnSpc>
                <a:spcPct val="90000"/>
              </a:lnSpc>
            </a:pPr>
            <a:r>
              <a:rPr lang="ru-RU" sz="2500">
                <a:latin typeface="Times New Roman" pitchFamily="18" charset="0"/>
                <a:cs typeface="Times New Roman" pitchFamily="18" charset="0"/>
              </a:rPr>
              <a:t>на территории пос.Зимовка Чулымского района</a:t>
            </a:r>
          </a:p>
        </p:txBody>
      </p:sp>
      <p:sp>
        <p:nvSpPr>
          <p:cNvPr id="4122" name="Прямоугольник 55"/>
          <p:cNvSpPr>
            <a:spLocks noChangeArrowheads="1"/>
          </p:cNvSpPr>
          <p:nvPr/>
        </p:nvSpPr>
        <p:spPr bwMode="auto">
          <a:xfrm>
            <a:off x="6019800" y="34290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70" tIns="63987" rIns="127970" bIns="63987" anchor="ctr"/>
          <a:lstStyle/>
          <a:p>
            <a:pPr algn="ctr" defTabSz="1276350"/>
            <a:endParaRPr lang="ru-RU" sz="25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123" name="Group 53"/>
          <p:cNvGrpSpPr>
            <a:grpSpLocks/>
          </p:cNvGrpSpPr>
          <p:nvPr/>
        </p:nvGrpSpPr>
        <p:grpSpPr bwMode="auto">
          <a:xfrm>
            <a:off x="6324600" y="2895600"/>
            <a:ext cx="819150" cy="393700"/>
            <a:chOff x="2290" y="4020"/>
            <a:chExt cx="768" cy="218"/>
          </a:xfrm>
        </p:grpSpPr>
        <p:sp>
          <p:nvSpPr>
            <p:cNvPr id="4199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17746" tIns="17746" rIns="17746" bIns="17746"/>
            <a:lstStyle/>
            <a:p>
              <a:pPr algn="ctr" defTabSz="1787525"/>
              <a:r>
                <a:rPr lang="ru-RU" sz="1100" b="1" u="sng">
                  <a:latin typeface="Times New Roman" pitchFamily="18" charset="0"/>
                  <a:cs typeface="Times New Roman" pitchFamily="18" charset="0"/>
                </a:rPr>
                <a:t>№12</a:t>
              </a:r>
              <a:endParaRPr lang="ru-RU" sz="1100" u="sng">
                <a:latin typeface="Times New Roman" pitchFamily="18" charset="0"/>
                <a:cs typeface="Times New Roman" pitchFamily="18" charset="0"/>
              </a:endParaRPr>
            </a:p>
            <a:p>
              <a:pPr algn="ctr" defTabSz="1787525"/>
              <a:r>
                <a:rPr lang="ru-RU" sz="11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ru-RU" sz="35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200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420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46" tIns="63874" rIns="127746" bIns="63874"/>
              <a:lstStyle/>
              <a:p>
                <a:pPr defTabSz="1787525"/>
                <a:endParaRPr lang="ru-RU" sz="3500">
                  <a:latin typeface="Calibri" pitchFamily="34" charset="0"/>
                </a:endParaRPr>
              </a:p>
            </p:txBody>
          </p:sp>
          <p:sp>
            <p:nvSpPr>
              <p:cNvPr id="420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04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4205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6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124" name="Line 48"/>
          <p:cNvSpPr>
            <a:spLocks noChangeShapeType="1"/>
          </p:cNvSpPr>
          <p:nvPr/>
        </p:nvSpPr>
        <p:spPr bwMode="auto">
          <a:xfrm>
            <a:off x="533400" y="1219200"/>
            <a:ext cx="8077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AutoShape 252"/>
          <p:cNvSpPr>
            <a:spLocks noChangeArrowheads="1"/>
          </p:cNvSpPr>
          <p:nvPr/>
        </p:nvSpPr>
        <p:spPr bwMode="auto">
          <a:xfrm flipH="1">
            <a:off x="5029200" y="4114800"/>
            <a:ext cx="1176338" cy="436563"/>
          </a:xfrm>
          <a:prstGeom prst="wedgeRectCallout">
            <a:avLst>
              <a:gd name="adj1" fmla="val -83764"/>
              <a:gd name="adj2" fmla="val -7080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Электроподстанция, </a:t>
            </a:r>
          </a:p>
        </p:txBody>
      </p:sp>
      <p:sp>
        <p:nvSpPr>
          <p:cNvPr id="4126" name="AutoShape 252"/>
          <p:cNvSpPr>
            <a:spLocks noChangeArrowheads="1"/>
          </p:cNvSpPr>
          <p:nvPr/>
        </p:nvSpPr>
        <p:spPr bwMode="auto">
          <a:xfrm flipH="1">
            <a:off x="3124200" y="2895600"/>
            <a:ext cx="1676400" cy="436563"/>
          </a:xfrm>
          <a:prstGeom prst="wedgeRectCallout">
            <a:avLst>
              <a:gd name="adj1" fmla="val -114574"/>
              <a:gd name="adj2" fmla="val -44861"/>
            </a:avLst>
          </a:prstGeom>
          <a:solidFill>
            <a:schemeClr val="accent1">
              <a:alpha val="8313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65" tIns="63931" rIns="127865" bIns="63931">
            <a:spAutoFit/>
          </a:bodyPr>
          <a:lstStyle/>
          <a:p>
            <a:pPr algn="ctr" defTabSz="1790700"/>
            <a:r>
              <a:rPr lang="ru-RU" sz="1000">
                <a:cs typeface="Times New Roman" pitchFamily="18" charset="0"/>
              </a:rPr>
              <a:t>Водонапорная башня, железная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2362200" y="3733800"/>
            <a:ext cx="35052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047" idx="2"/>
          </p:cNvCxnSpPr>
          <p:nvPr/>
        </p:nvCxnSpPr>
        <p:spPr bwMode="auto">
          <a:xfrm rot="5400000" flipH="1" flipV="1">
            <a:off x="5718175" y="3413125"/>
            <a:ext cx="469900" cy="17145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Group 82"/>
          <p:cNvGraphicFramePr>
            <a:graphicFrameLocks noGrp="1"/>
          </p:cNvGraphicFramePr>
          <p:nvPr/>
        </p:nvGraphicFramePr>
        <p:xfrm>
          <a:off x="76200" y="2711450"/>
          <a:ext cx="4133849" cy="1632524"/>
        </p:xfrm>
        <a:graphic>
          <a:graphicData uri="http://schemas.openxmlformats.org/drawingml/2006/table">
            <a:tbl>
              <a:tblPr/>
              <a:tblGrid>
                <a:gridCol w="2301874"/>
                <a:gridCol w="1014413"/>
                <a:gridCol w="817562"/>
              </a:tblGrid>
              <a:tr h="289854">
                <a:tc gridSpan="3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средства, привлекаемые к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ликвидации последствий ЧС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89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Формирования и подразделения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Л/состав,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Техника,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21172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Ужаниха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2087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337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Чулымского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5178" marR="25178" marT="25178" marB="251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Group 240"/>
          <p:cNvGraphicFramePr>
            <a:graphicFrameLocks noGrp="1"/>
          </p:cNvGraphicFramePr>
          <p:nvPr/>
        </p:nvGraphicFramePr>
        <p:xfrm>
          <a:off x="0" y="1066800"/>
          <a:ext cx="9144000" cy="1450830"/>
        </p:xfrm>
        <a:graphic>
          <a:graphicData uri="http://schemas.openxmlformats.org/drawingml/2006/table">
            <a:tbl>
              <a:tblPr/>
              <a:tblGrid>
                <a:gridCol w="1501321"/>
                <a:gridCol w="1499054"/>
                <a:gridCol w="1503589"/>
                <a:gridCol w="1496786"/>
                <a:gridCol w="1495652"/>
                <a:gridCol w="1647598"/>
              </a:tblGrid>
              <a:tr h="297740">
                <a:tc gridSpan="5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Статистика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риска возникновения ЧС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774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119"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ДТП погиб 1 человек</a:t>
                      </a:r>
                    </a:p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зарегистрировано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зарегистрировано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зарегистрировано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вероятность возникновения ДТП на дорогах сельского поселения не высока</a:t>
                      </a:r>
                    </a:p>
                  </a:txBody>
                  <a:tcPr marL="178793" marR="178793" marT="89405" marB="894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F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roup 190"/>
          <p:cNvGraphicFramePr>
            <a:graphicFrameLocks noGrp="1"/>
          </p:cNvGraphicFramePr>
          <p:nvPr/>
        </p:nvGraphicFramePr>
        <p:xfrm>
          <a:off x="4648200" y="5410200"/>
          <a:ext cx="4343400" cy="1181099"/>
        </p:xfrm>
        <a:graphic>
          <a:graphicData uri="http://schemas.openxmlformats.org/drawingml/2006/table">
            <a:tbl>
              <a:tblPr/>
              <a:tblGrid>
                <a:gridCol w="1344613"/>
                <a:gridCol w="1744662"/>
                <a:gridCol w="1254125"/>
              </a:tblGrid>
              <a:tr h="291842">
                <a:tc gridSpan="3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Таблица вызовов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975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Ф.И.О. Должность руководителя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Телефон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141"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Администрация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Фогель В.А.., глава администрации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Раб.: 8 (383) 50-31-371;</a:t>
                      </a: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Моб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.: 8-913-753-79-37;</a:t>
                      </a: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Директор МУП Воздвиженское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ЖКХ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06638" algn="l"/>
                          <a:tab pos="2493963" algn="l"/>
                          <a:tab pos="2560638" algn="l"/>
                        </a:tabLst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25161" marR="25161" marT="25161" marB="251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8" name="AutoShape 230"/>
          <p:cNvSpPr>
            <a:spLocks noChangeArrowheads="1"/>
          </p:cNvSpPr>
          <p:nvPr/>
        </p:nvSpPr>
        <p:spPr bwMode="auto">
          <a:xfrm>
            <a:off x="76200" y="5257800"/>
            <a:ext cx="4114800" cy="1219200"/>
          </a:xfrm>
          <a:prstGeom prst="wedgeRectCallout">
            <a:avLst>
              <a:gd name="adj1" fmla="val -25282"/>
              <a:gd name="adj2" fmla="val -479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875" tIns="63938" rIns="127875" bIns="63938"/>
          <a:lstStyle/>
          <a:p>
            <a:pPr algn="ctr" defTabSz="1787525"/>
            <a:r>
              <a:rPr lang="ru-RU" sz="1400" i="1">
                <a:latin typeface="Calibri" pitchFamily="34" charset="0"/>
              </a:rPr>
              <a:t>Автотранспортная сеть территории развита удовлетворительно и состоит из дорог с твердым и грунтовым покрытием круглогодичного использования для всех видов транспорта. Протяженность дорог – 14 км.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1" y="-1131"/>
            <a:ext cx="9145131" cy="685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52650"/>
            <a:ext cx="9144000" cy="2405063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52" tIns="45680" rIns="91352" bIns="45680"/>
          <a:lstStyle/>
          <a:p>
            <a:pPr defTabSz="912703" eaLnBrk="1" hangingPunct="1">
              <a:defRPr/>
            </a:pP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 ВОЗНИКНОВЕНИЯ ТЕХНОГЕННЫХ ЧС </a:t>
            </a: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300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1914</Words>
  <Application>Microsoft Office PowerPoint</Application>
  <PresentationFormat>Экран (4:3)</PresentationFormat>
  <Paragraphs>645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CorelDRAW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РИСКИ ВОЗНИКНОВЕНИЯ ЧС  НА ТРАНСПОРТЕ</vt:lpstr>
      <vt:lpstr>Слайд 8</vt:lpstr>
      <vt:lpstr>РИСКИ ВОЗНИКНОВЕНИЯ ТЕХНОГЕННЫХ ЧС  </vt:lpstr>
      <vt:lpstr>Слайд 10</vt:lpstr>
      <vt:lpstr>Слайд 11</vt:lpstr>
      <vt:lpstr>РИСКИ ВОЗНИКНОВЕНИЯ ПОЖАРОВ</vt:lpstr>
      <vt:lpstr>Слайд 13</vt:lpstr>
      <vt:lpstr>РИСКИ ВОЗНИКНОВЕНИЯ ЧС ПРИРОДНОГО ХАРАКТЕРА</vt:lpstr>
      <vt:lpstr>Слайд 15</vt:lpstr>
      <vt:lpstr>Слайд 16</vt:lpstr>
      <vt:lpstr>Слайд 17</vt:lpstr>
      <vt:lpstr>ИНФОРМАЦИОННО -СПРАВОЧНЫЕ МАТЕРИАЛЫ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Воздвиженский</dc:creator>
  <cp:lastModifiedBy>Воздвиженский</cp:lastModifiedBy>
  <cp:revision>31</cp:revision>
  <dcterms:modified xsi:type="dcterms:W3CDTF">2016-01-18T06:17:53Z</dcterms:modified>
</cp:coreProperties>
</file>